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5"/>
  </p:notesMasterIdLst>
  <p:sldIdLst>
    <p:sldId id="256" r:id="rId2"/>
    <p:sldId id="338" r:id="rId3"/>
    <p:sldId id="362" r:id="rId4"/>
    <p:sldId id="363" r:id="rId5"/>
    <p:sldId id="357" r:id="rId6"/>
    <p:sldId id="339" r:id="rId7"/>
    <p:sldId id="349" r:id="rId8"/>
    <p:sldId id="358" r:id="rId9"/>
    <p:sldId id="346" r:id="rId10"/>
    <p:sldId id="359" r:id="rId11"/>
    <p:sldId id="354" r:id="rId12"/>
    <p:sldId id="355" r:id="rId13"/>
    <p:sldId id="356" r:id="rId14"/>
    <p:sldId id="361" r:id="rId15"/>
    <p:sldId id="360" r:id="rId16"/>
    <p:sldId id="351" r:id="rId17"/>
    <p:sldId id="352" r:id="rId18"/>
    <p:sldId id="353" r:id="rId19"/>
    <p:sldId id="337" r:id="rId20"/>
    <p:sldId id="344" r:id="rId21"/>
    <p:sldId id="350" r:id="rId22"/>
    <p:sldId id="345" r:id="rId23"/>
    <p:sldId id="325" r:id="rId24"/>
  </p:sldIdLst>
  <p:sldSz cx="9906000" cy="6858000" type="A4"/>
  <p:notesSz cx="6794500" cy="99822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052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B9"/>
    <a:srgbClr val="E7E6E6"/>
    <a:srgbClr val="FAE0CE"/>
    <a:srgbClr val="FFE593"/>
    <a:srgbClr val="FFE48F"/>
    <a:srgbClr val="FDE3B7"/>
    <a:srgbClr val="FFDEBD"/>
    <a:srgbClr val="FBE2D1"/>
    <a:srgbClr val="FFCCFF"/>
    <a:srgbClr val="F9D5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9" autoAdjust="0"/>
    <p:restoredTop sz="95849" autoAdjust="0"/>
  </p:normalViewPr>
  <p:slideViewPr>
    <p:cSldViewPr snapToGrid="0">
      <p:cViewPr varScale="1">
        <p:scale>
          <a:sx n="69" d="100"/>
          <a:sy n="69" d="100"/>
        </p:scale>
        <p:origin x="444" y="78"/>
      </p:cViewPr>
      <p:guideLst>
        <p:guide pos="2052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FC3C6D-B7E2-409E-9B0A-20F10B1E208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D7B4FF-2EDE-4D02-B80D-5E94EF78C70C}">
      <dgm:prSet phldrT="[Текст]" custT="1"/>
      <dgm:spPr>
        <a:solidFill>
          <a:srgbClr val="CC00FF"/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Основы </a:t>
          </a:r>
        </a:p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проектного управления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B299DD-6237-4B9B-9851-110E89E8122D}" type="parTrans" cxnId="{43F054F8-7013-4BCC-8BB4-7E4AAA116386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751A382F-49FB-4A60-A53D-9F30C123B092}" type="sibTrans" cxnId="{43F054F8-7013-4BCC-8BB4-7E4AAA116386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D9AFE80F-F032-41DE-82A9-7F678C016EEA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Организационные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7AF33D-EE15-4407-BE55-C128DD896E8B}" type="parTrans" cxnId="{ED6D0BE9-289B-46C1-9396-86BB1EC7135D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8A5F667C-9DF6-42C3-9A0F-EDEE0B6091C2}" type="sibTrans" cxnId="{ED6D0BE9-289B-46C1-9396-86BB1EC7135D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34F2A8EA-431E-4685-A859-921C7D4C661C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Кадровые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498A06-BEB3-4730-8B36-8874176B43E0}" type="parTrans" cxnId="{90AC054D-BF01-44CC-98DB-8318448D0D6C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95717007-FE50-4620-8BD3-0E2B4439FF15}" type="sibTrans" cxnId="{90AC054D-BF01-44CC-98DB-8318448D0D6C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C16C7036-69FA-486A-BA47-5A528315A08F}">
      <dgm:prSet phldrT="[Текст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Нормативные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4213A5-86E8-4BF5-8A1E-22B27C4FE685}" type="sibTrans" cxnId="{7D415B96-CF23-4045-B193-59DB1CBA95F7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777E436D-22B4-40F7-AEB4-76B6DAC4CBD4}" type="parTrans" cxnId="{7D415B96-CF23-4045-B193-59DB1CBA95F7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DB67CA5F-7F4D-40C0-9BF8-BA14D5214631}" type="pres">
      <dgm:prSet presAssocID="{8AFC3C6D-B7E2-409E-9B0A-20F10B1E208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124FEDB-BA10-420A-B368-686D8B8F880E}" type="pres">
      <dgm:prSet presAssocID="{75D7B4FF-2EDE-4D02-B80D-5E94EF78C70C}" presName="hierRoot1" presStyleCnt="0">
        <dgm:presLayoutVars>
          <dgm:hierBranch val="init"/>
        </dgm:presLayoutVars>
      </dgm:prSet>
      <dgm:spPr/>
    </dgm:pt>
    <dgm:pt modelId="{808D3BD6-9BBC-4159-9CB2-52B4BA6592A2}" type="pres">
      <dgm:prSet presAssocID="{75D7B4FF-2EDE-4D02-B80D-5E94EF78C70C}" presName="rootComposite1" presStyleCnt="0"/>
      <dgm:spPr/>
    </dgm:pt>
    <dgm:pt modelId="{DEA7CAC2-5074-4FB8-86A6-4FCE863B48F0}" type="pres">
      <dgm:prSet presAssocID="{75D7B4FF-2EDE-4D02-B80D-5E94EF78C70C}" presName="rootText1" presStyleLbl="node0" presStyleIdx="0" presStyleCnt="1" custScaleX="179574" custScaleY="61946" custLinFactNeighborY="-296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81A7EB-57DC-40FC-9ECB-8FD83F09FF52}" type="pres">
      <dgm:prSet presAssocID="{75D7B4FF-2EDE-4D02-B80D-5E94EF78C70C}" presName="rootConnector1" presStyleLbl="node1" presStyleIdx="0" presStyleCnt="0"/>
      <dgm:spPr/>
      <dgm:t>
        <a:bodyPr/>
        <a:lstStyle/>
        <a:p>
          <a:endParaRPr lang="ru-RU"/>
        </a:p>
      </dgm:t>
    </dgm:pt>
    <dgm:pt modelId="{B4AFC798-EED0-4417-ABFF-05DD4725FFE2}" type="pres">
      <dgm:prSet presAssocID="{75D7B4FF-2EDE-4D02-B80D-5E94EF78C70C}" presName="hierChild2" presStyleCnt="0"/>
      <dgm:spPr/>
    </dgm:pt>
    <dgm:pt modelId="{DD26435E-64A4-49F8-B83A-FB9D4B5A45DF}" type="pres">
      <dgm:prSet presAssocID="{777E436D-22B4-40F7-AEB4-76B6DAC4CBD4}" presName="Name37" presStyleLbl="parChTrans1D2" presStyleIdx="0" presStyleCnt="3"/>
      <dgm:spPr/>
      <dgm:t>
        <a:bodyPr/>
        <a:lstStyle/>
        <a:p>
          <a:endParaRPr lang="ru-RU"/>
        </a:p>
      </dgm:t>
    </dgm:pt>
    <dgm:pt modelId="{7F034327-17D7-4DBD-828C-236F3B2C79BE}" type="pres">
      <dgm:prSet presAssocID="{C16C7036-69FA-486A-BA47-5A528315A08F}" presName="hierRoot2" presStyleCnt="0">
        <dgm:presLayoutVars>
          <dgm:hierBranch val="init"/>
        </dgm:presLayoutVars>
      </dgm:prSet>
      <dgm:spPr/>
    </dgm:pt>
    <dgm:pt modelId="{19609C5C-7C7D-4B40-8B31-F0984E16B715}" type="pres">
      <dgm:prSet presAssocID="{C16C7036-69FA-486A-BA47-5A528315A08F}" presName="rootComposite" presStyleCnt="0"/>
      <dgm:spPr/>
    </dgm:pt>
    <dgm:pt modelId="{8B572CAC-3989-44D5-BA0C-FCE2C991BA67}" type="pres">
      <dgm:prSet presAssocID="{C16C7036-69FA-486A-BA47-5A528315A08F}" presName="rootText" presStyleLbl="node2" presStyleIdx="0" presStyleCnt="3" custScaleY="4856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061E05-8FE2-4613-8448-6E643AC60099}" type="pres">
      <dgm:prSet presAssocID="{C16C7036-69FA-486A-BA47-5A528315A08F}" presName="rootConnector" presStyleLbl="node2" presStyleIdx="0" presStyleCnt="3"/>
      <dgm:spPr/>
      <dgm:t>
        <a:bodyPr/>
        <a:lstStyle/>
        <a:p>
          <a:endParaRPr lang="ru-RU"/>
        </a:p>
      </dgm:t>
    </dgm:pt>
    <dgm:pt modelId="{A79EC27A-91A1-470C-9505-9FB2AB61F42A}" type="pres">
      <dgm:prSet presAssocID="{C16C7036-69FA-486A-BA47-5A528315A08F}" presName="hierChild4" presStyleCnt="0"/>
      <dgm:spPr/>
    </dgm:pt>
    <dgm:pt modelId="{2B6DD0A5-2B5E-4622-95AD-35723E77B8A2}" type="pres">
      <dgm:prSet presAssocID="{C16C7036-69FA-486A-BA47-5A528315A08F}" presName="hierChild5" presStyleCnt="0"/>
      <dgm:spPr/>
    </dgm:pt>
    <dgm:pt modelId="{95136FEF-FA06-462F-8859-4130B95418CB}" type="pres">
      <dgm:prSet presAssocID="{1A7AF33D-EE15-4407-BE55-C128DD896E8B}" presName="Name37" presStyleLbl="parChTrans1D2" presStyleIdx="1" presStyleCnt="3"/>
      <dgm:spPr/>
      <dgm:t>
        <a:bodyPr/>
        <a:lstStyle/>
        <a:p>
          <a:endParaRPr lang="ru-RU"/>
        </a:p>
      </dgm:t>
    </dgm:pt>
    <dgm:pt modelId="{A0ACCC88-E8BB-49E6-AB0E-183B8722BE7B}" type="pres">
      <dgm:prSet presAssocID="{D9AFE80F-F032-41DE-82A9-7F678C016EEA}" presName="hierRoot2" presStyleCnt="0">
        <dgm:presLayoutVars>
          <dgm:hierBranch val="init"/>
        </dgm:presLayoutVars>
      </dgm:prSet>
      <dgm:spPr/>
    </dgm:pt>
    <dgm:pt modelId="{4C1C015B-6970-4099-AFB7-85CC9995CA5C}" type="pres">
      <dgm:prSet presAssocID="{D9AFE80F-F032-41DE-82A9-7F678C016EEA}" presName="rootComposite" presStyleCnt="0"/>
      <dgm:spPr/>
    </dgm:pt>
    <dgm:pt modelId="{E2000E46-6887-4161-9AC8-8F4BA7C95F0A}" type="pres">
      <dgm:prSet presAssocID="{D9AFE80F-F032-41DE-82A9-7F678C016EEA}" presName="rootText" presStyleLbl="node2" presStyleIdx="1" presStyleCnt="3" custScaleX="118276" custScaleY="4856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882BCF-EF7B-4578-9D4B-FD3925C3477D}" type="pres">
      <dgm:prSet presAssocID="{D9AFE80F-F032-41DE-82A9-7F678C016EEA}" presName="rootConnector" presStyleLbl="node2" presStyleIdx="1" presStyleCnt="3"/>
      <dgm:spPr/>
      <dgm:t>
        <a:bodyPr/>
        <a:lstStyle/>
        <a:p>
          <a:endParaRPr lang="ru-RU"/>
        </a:p>
      </dgm:t>
    </dgm:pt>
    <dgm:pt modelId="{B4295AB2-BC79-4412-95CA-90102102BCAD}" type="pres">
      <dgm:prSet presAssocID="{D9AFE80F-F032-41DE-82A9-7F678C016EEA}" presName="hierChild4" presStyleCnt="0"/>
      <dgm:spPr/>
    </dgm:pt>
    <dgm:pt modelId="{E7158E55-C9E3-4F10-98EB-66D23034F1D6}" type="pres">
      <dgm:prSet presAssocID="{D9AFE80F-F032-41DE-82A9-7F678C016EEA}" presName="hierChild5" presStyleCnt="0"/>
      <dgm:spPr/>
    </dgm:pt>
    <dgm:pt modelId="{6FBB3CB3-A7DC-4835-8EC4-2D0D001E9BFE}" type="pres">
      <dgm:prSet presAssocID="{A6498A06-BEB3-4730-8B36-8874176B43E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405EE2-6F43-45A8-A4D5-BC014974783B}" type="pres">
      <dgm:prSet presAssocID="{34F2A8EA-431E-4685-A859-921C7D4C661C}" presName="hierRoot2" presStyleCnt="0">
        <dgm:presLayoutVars>
          <dgm:hierBranch val="init"/>
        </dgm:presLayoutVars>
      </dgm:prSet>
      <dgm:spPr/>
    </dgm:pt>
    <dgm:pt modelId="{872DFC95-A785-4D2B-9620-04F04F3D33EE}" type="pres">
      <dgm:prSet presAssocID="{34F2A8EA-431E-4685-A859-921C7D4C661C}" presName="rootComposite" presStyleCnt="0"/>
      <dgm:spPr/>
    </dgm:pt>
    <dgm:pt modelId="{C3481E5D-1941-4C34-94E7-3984A459CC82}" type="pres">
      <dgm:prSet presAssocID="{34F2A8EA-431E-4685-A859-921C7D4C661C}" presName="rootText" presStyleLbl="node2" presStyleIdx="2" presStyleCnt="3" custScaleY="4856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F08C6B6-37FD-43B4-9361-2043CB6C0F27}" type="pres">
      <dgm:prSet presAssocID="{34F2A8EA-431E-4685-A859-921C7D4C661C}" presName="rootConnector" presStyleLbl="node2" presStyleIdx="2" presStyleCnt="3"/>
      <dgm:spPr/>
      <dgm:t>
        <a:bodyPr/>
        <a:lstStyle/>
        <a:p>
          <a:endParaRPr lang="ru-RU"/>
        </a:p>
      </dgm:t>
    </dgm:pt>
    <dgm:pt modelId="{C40B6A63-2803-41AC-A8A8-5D34F5AF5A5D}" type="pres">
      <dgm:prSet presAssocID="{34F2A8EA-431E-4685-A859-921C7D4C661C}" presName="hierChild4" presStyleCnt="0"/>
      <dgm:spPr/>
    </dgm:pt>
    <dgm:pt modelId="{ABD54D11-25B1-46F3-9C48-2F82A2349693}" type="pres">
      <dgm:prSet presAssocID="{34F2A8EA-431E-4685-A859-921C7D4C661C}" presName="hierChild5" presStyleCnt="0"/>
      <dgm:spPr/>
    </dgm:pt>
    <dgm:pt modelId="{32451C64-BEF4-421C-AFA6-E640EEEAE9D2}" type="pres">
      <dgm:prSet presAssocID="{75D7B4FF-2EDE-4D02-B80D-5E94EF78C70C}" presName="hierChild3" presStyleCnt="0"/>
      <dgm:spPr/>
    </dgm:pt>
  </dgm:ptLst>
  <dgm:cxnLst>
    <dgm:cxn modelId="{BBB498A8-6862-4D53-AFC9-A851B5C9497C}" type="presOf" srcId="{A6498A06-BEB3-4730-8B36-8874176B43E0}" destId="{6FBB3CB3-A7DC-4835-8EC4-2D0D001E9BFE}" srcOrd="0" destOrd="0" presId="urn:microsoft.com/office/officeart/2005/8/layout/orgChart1"/>
    <dgm:cxn modelId="{8B526223-5951-414A-B5FD-183B91BFB475}" type="presOf" srcId="{777E436D-22B4-40F7-AEB4-76B6DAC4CBD4}" destId="{DD26435E-64A4-49F8-B83A-FB9D4B5A45DF}" srcOrd="0" destOrd="0" presId="urn:microsoft.com/office/officeart/2005/8/layout/orgChart1"/>
    <dgm:cxn modelId="{43F054F8-7013-4BCC-8BB4-7E4AAA116386}" srcId="{8AFC3C6D-B7E2-409E-9B0A-20F10B1E2088}" destId="{75D7B4FF-2EDE-4D02-B80D-5E94EF78C70C}" srcOrd="0" destOrd="0" parTransId="{F3B299DD-6237-4B9B-9851-110E89E8122D}" sibTransId="{751A382F-49FB-4A60-A53D-9F30C123B092}"/>
    <dgm:cxn modelId="{BA37DBFF-2954-4282-B308-1008F8B1421E}" type="presOf" srcId="{75D7B4FF-2EDE-4D02-B80D-5E94EF78C70C}" destId="{A481A7EB-57DC-40FC-9ECB-8FD83F09FF52}" srcOrd="1" destOrd="0" presId="urn:microsoft.com/office/officeart/2005/8/layout/orgChart1"/>
    <dgm:cxn modelId="{96CC28F5-5B71-4D6D-B7BE-F0E3B9CE9A71}" type="presOf" srcId="{1A7AF33D-EE15-4407-BE55-C128DD896E8B}" destId="{95136FEF-FA06-462F-8859-4130B95418CB}" srcOrd="0" destOrd="0" presId="urn:microsoft.com/office/officeart/2005/8/layout/orgChart1"/>
    <dgm:cxn modelId="{5143F6BC-3D4E-4D8B-9354-FFB36927D200}" type="presOf" srcId="{34F2A8EA-431E-4685-A859-921C7D4C661C}" destId="{BF08C6B6-37FD-43B4-9361-2043CB6C0F27}" srcOrd="1" destOrd="0" presId="urn:microsoft.com/office/officeart/2005/8/layout/orgChart1"/>
    <dgm:cxn modelId="{0031111D-F460-4E02-9576-940C07FD9E34}" type="presOf" srcId="{C16C7036-69FA-486A-BA47-5A528315A08F}" destId="{8B572CAC-3989-44D5-BA0C-FCE2C991BA67}" srcOrd="0" destOrd="0" presId="urn:microsoft.com/office/officeart/2005/8/layout/orgChart1"/>
    <dgm:cxn modelId="{56EFB8BF-8EF9-4551-B3C7-C9D5D75FBC1E}" type="presOf" srcId="{34F2A8EA-431E-4685-A859-921C7D4C661C}" destId="{C3481E5D-1941-4C34-94E7-3984A459CC82}" srcOrd="0" destOrd="0" presId="urn:microsoft.com/office/officeart/2005/8/layout/orgChart1"/>
    <dgm:cxn modelId="{90AC054D-BF01-44CC-98DB-8318448D0D6C}" srcId="{75D7B4FF-2EDE-4D02-B80D-5E94EF78C70C}" destId="{34F2A8EA-431E-4685-A859-921C7D4C661C}" srcOrd="2" destOrd="0" parTransId="{A6498A06-BEB3-4730-8B36-8874176B43E0}" sibTransId="{95717007-FE50-4620-8BD3-0E2B4439FF15}"/>
    <dgm:cxn modelId="{7D415B96-CF23-4045-B193-59DB1CBA95F7}" srcId="{75D7B4FF-2EDE-4D02-B80D-5E94EF78C70C}" destId="{C16C7036-69FA-486A-BA47-5A528315A08F}" srcOrd="0" destOrd="0" parTransId="{777E436D-22B4-40F7-AEB4-76B6DAC4CBD4}" sibTransId="{384213A5-86E8-4BF5-8A1E-22B27C4FE685}"/>
    <dgm:cxn modelId="{985DDCD7-7CF0-40C9-8E9A-C0903D0BED1F}" type="presOf" srcId="{D9AFE80F-F032-41DE-82A9-7F678C016EEA}" destId="{E2000E46-6887-4161-9AC8-8F4BA7C95F0A}" srcOrd="0" destOrd="0" presId="urn:microsoft.com/office/officeart/2005/8/layout/orgChart1"/>
    <dgm:cxn modelId="{A779FCD9-0227-44FC-AF66-E3C1F8A498CC}" type="presOf" srcId="{C16C7036-69FA-486A-BA47-5A528315A08F}" destId="{75061E05-8FE2-4613-8448-6E643AC60099}" srcOrd="1" destOrd="0" presId="urn:microsoft.com/office/officeart/2005/8/layout/orgChart1"/>
    <dgm:cxn modelId="{C2811AB8-63FD-4132-85C1-67B3FB826DFC}" type="presOf" srcId="{75D7B4FF-2EDE-4D02-B80D-5E94EF78C70C}" destId="{DEA7CAC2-5074-4FB8-86A6-4FCE863B48F0}" srcOrd="0" destOrd="0" presId="urn:microsoft.com/office/officeart/2005/8/layout/orgChart1"/>
    <dgm:cxn modelId="{ED6D0BE9-289B-46C1-9396-86BB1EC7135D}" srcId="{75D7B4FF-2EDE-4D02-B80D-5E94EF78C70C}" destId="{D9AFE80F-F032-41DE-82A9-7F678C016EEA}" srcOrd="1" destOrd="0" parTransId="{1A7AF33D-EE15-4407-BE55-C128DD896E8B}" sibTransId="{8A5F667C-9DF6-42C3-9A0F-EDEE0B6091C2}"/>
    <dgm:cxn modelId="{DCCB6940-663B-41C5-85E5-27CE6A29986E}" type="presOf" srcId="{8AFC3C6D-B7E2-409E-9B0A-20F10B1E2088}" destId="{DB67CA5F-7F4D-40C0-9BF8-BA14D5214631}" srcOrd="0" destOrd="0" presId="urn:microsoft.com/office/officeart/2005/8/layout/orgChart1"/>
    <dgm:cxn modelId="{07C0DD87-DEA1-4EAD-92E6-AEA867842D9E}" type="presOf" srcId="{D9AFE80F-F032-41DE-82A9-7F678C016EEA}" destId="{40882BCF-EF7B-4578-9D4B-FD3925C3477D}" srcOrd="1" destOrd="0" presId="urn:microsoft.com/office/officeart/2005/8/layout/orgChart1"/>
    <dgm:cxn modelId="{81BF43E1-16E3-40E6-95AB-47DAEA35CFB1}" type="presParOf" srcId="{DB67CA5F-7F4D-40C0-9BF8-BA14D5214631}" destId="{A124FEDB-BA10-420A-B368-686D8B8F880E}" srcOrd="0" destOrd="0" presId="urn:microsoft.com/office/officeart/2005/8/layout/orgChart1"/>
    <dgm:cxn modelId="{E5ABD29F-61CF-431E-8B84-7D5BA6ED0084}" type="presParOf" srcId="{A124FEDB-BA10-420A-B368-686D8B8F880E}" destId="{808D3BD6-9BBC-4159-9CB2-52B4BA6592A2}" srcOrd="0" destOrd="0" presId="urn:microsoft.com/office/officeart/2005/8/layout/orgChart1"/>
    <dgm:cxn modelId="{BAE1178D-CEBF-40C3-905C-70BB68667534}" type="presParOf" srcId="{808D3BD6-9BBC-4159-9CB2-52B4BA6592A2}" destId="{DEA7CAC2-5074-4FB8-86A6-4FCE863B48F0}" srcOrd="0" destOrd="0" presId="urn:microsoft.com/office/officeart/2005/8/layout/orgChart1"/>
    <dgm:cxn modelId="{7A5C3AA4-F6F4-4027-8F05-822FA697AD77}" type="presParOf" srcId="{808D3BD6-9BBC-4159-9CB2-52B4BA6592A2}" destId="{A481A7EB-57DC-40FC-9ECB-8FD83F09FF52}" srcOrd="1" destOrd="0" presId="urn:microsoft.com/office/officeart/2005/8/layout/orgChart1"/>
    <dgm:cxn modelId="{26B4F8D3-D5E8-489E-8168-08FC6B5DF7E5}" type="presParOf" srcId="{A124FEDB-BA10-420A-B368-686D8B8F880E}" destId="{B4AFC798-EED0-4417-ABFF-05DD4725FFE2}" srcOrd="1" destOrd="0" presId="urn:microsoft.com/office/officeart/2005/8/layout/orgChart1"/>
    <dgm:cxn modelId="{4B0EAB92-B3C1-4781-912E-ADF98C84490C}" type="presParOf" srcId="{B4AFC798-EED0-4417-ABFF-05DD4725FFE2}" destId="{DD26435E-64A4-49F8-B83A-FB9D4B5A45DF}" srcOrd="0" destOrd="0" presId="urn:microsoft.com/office/officeart/2005/8/layout/orgChart1"/>
    <dgm:cxn modelId="{0294BA87-B681-4506-B363-CC4C4FAAD0A9}" type="presParOf" srcId="{B4AFC798-EED0-4417-ABFF-05DD4725FFE2}" destId="{7F034327-17D7-4DBD-828C-236F3B2C79BE}" srcOrd="1" destOrd="0" presId="urn:microsoft.com/office/officeart/2005/8/layout/orgChart1"/>
    <dgm:cxn modelId="{A6839205-BBCA-4B0F-9FE6-89FD805F0B2C}" type="presParOf" srcId="{7F034327-17D7-4DBD-828C-236F3B2C79BE}" destId="{19609C5C-7C7D-4B40-8B31-F0984E16B715}" srcOrd="0" destOrd="0" presId="urn:microsoft.com/office/officeart/2005/8/layout/orgChart1"/>
    <dgm:cxn modelId="{1A4303D9-3858-45E0-B84D-3031FC29CAD9}" type="presParOf" srcId="{19609C5C-7C7D-4B40-8B31-F0984E16B715}" destId="{8B572CAC-3989-44D5-BA0C-FCE2C991BA67}" srcOrd="0" destOrd="0" presId="urn:microsoft.com/office/officeart/2005/8/layout/orgChart1"/>
    <dgm:cxn modelId="{EB9917A4-CC87-4CB3-952C-782A38F7F3A5}" type="presParOf" srcId="{19609C5C-7C7D-4B40-8B31-F0984E16B715}" destId="{75061E05-8FE2-4613-8448-6E643AC60099}" srcOrd="1" destOrd="0" presId="urn:microsoft.com/office/officeart/2005/8/layout/orgChart1"/>
    <dgm:cxn modelId="{A437C6B7-62A5-4622-9E10-8BE2BE684D59}" type="presParOf" srcId="{7F034327-17D7-4DBD-828C-236F3B2C79BE}" destId="{A79EC27A-91A1-470C-9505-9FB2AB61F42A}" srcOrd="1" destOrd="0" presId="urn:microsoft.com/office/officeart/2005/8/layout/orgChart1"/>
    <dgm:cxn modelId="{D913E103-BDB0-43EC-AACA-FC684DC636E2}" type="presParOf" srcId="{7F034327-17D7-4DBD-828C-236F3B2C79BE}" destId="{2B6DD0A5-2B5E-4622-95AD-35723E77B8A2}" srcOrd="2" destOrd="0" presId="urn:microsoft.com/office/officeart/2005/8/layout/orgChart1"/>
    <dgm:cxn modelId="{2AB726E3-2E3A-4B07-9189-F3F0F9EA6C72}" type="presParOf" srcId="{B4AFC798-EED0-4417-ABFF-05DD4725FFE2}" destId="{95136FEF-FA06-462F-8859-4130B95418CB}" srcOrd="2" destOrd="0" presId="urn:microsoft.com/office/officeart/2005/8/layout/orgChart1"/>
    <dgm:cxn modelId="{84ECE8C3-BC4E-4120-9778-D957B81EE36E}" type="presParOf" srcId="{B4AFC798-EED0-4417-ABFF-05DD4725FFE2}" destId="{A0ACCC88-E8BB-49E6-AB0E-183B8722BE7B}" srcOrd="3" destOrd="0" presId="urn:microsoft.com/office/officeart/2005/8/layout/orgChart1"/>
    <dgm:cxn modelId="{6B0EE3E3-DBF9-4143-A80A-5BB6EB1E80C6}" type="presParOf" srcId="{A0ACCC88-E8BB-49E6-AB0E-183B8722BE7B}" destId="{4C1C015B-6970-4099-AFB7-85CC9995CA5C}" srcOrd="0" destOrd="0" presId="urn:microsoft.com/office/officeart/2005/8/layout/orgChart1"/>
    <dgm:cxn modelId="{4026FAE3-ABEC-443D-83FA-4D3CF2EAEA09}" type="presParOf" srcId="{4C1C015B-6970-4099-AFB7-85CC9995CA5C}" destId="{E2000E46-6887-4161-9AC8-8F4BA7C95F0A}" srcOrd="0" destOrd="0" presId="urn:microsoft.com/office/officeart/2005/8/layout/orgChart1"/>
    <dgm:cxn modelId="{32DCB5DF-1610-410A-8A88-1F71D5C86C36}" type="presParOf" srcId="{4C1C015B-6970-4099-AFB7-85CC9995CA5C}" destId="{40882BCF-EF7B-4578-9D4B-FD3925C3477D}" srcOrd="1" destOrd="0" presId="urn:microsoft.com/office/officeart/2005/8/layout/orgChart1"/>
    <dgm:cxn modelId="{D420D439-8E7B-45AB-9C74-C8BA400395B1}" type="presParOf" srcId="{A0ACCC88-E8BB-49E6-AB0E-183B8722BE7B}" destId="{B4295AB2-BC79-4412-95CA-90102102BCAD}" srcOrd="1" destOrd="0" presId="urn:microsoft.com/office/officeart/2005/8/layout/orgChart1"/>
    <dgm:cxn modelId="{905D1C4E-FE68-432E-A574-AF47412E4B84}" type="presParOf" srcId="{A0ACCC88-E8BB-49E6-AB0E-183B8722BE7B}" destId="{E7158E55-C9E3-4F10-98EB-66D23034F1D6}" srcOrd="2" destOrd="0" presId="urn:microsoft.com/office/officeart/2005/8/layout/orgChart1"/>
    <dgm:cxn modelId="{A72D14EF-E4E0-43F0-B0B3-EC9B8A8A978E}" type="presParOf" srcId="{B4AFC798-EED0-4417-ABFF-05DD4725FFE2}" destId="{6FBB3CB3-A7DC-4835-8EC4-2D0D001E9BFE}" srcOrd="4" destOrd="0" presId="urn:microsoft.com/office/officeart/2005/8/layout/orgChart1"/>
    <dgm:cxn modelId="{8598803C-AF80-403D-80BB-BBE9B2A3C01F}" type="presParOf" srcId="{B4AFC798-EED0-4417-ABFF-05DD4725FFE2}" destId="{7B405EE2-6F43-45A8-A4D5-BC014974783B}" srcOrd="5" destOrd="0" presId="urn:microsoft.com/office/officeart/2005/8/layout/orgChart1"/>
    <dgm:cxn modelId="{68C88D3C-A873-488B-B0BF-8FFEA5D1BE1D}" type="presParOf" srcId="{7B405EE2-6F43-45A8-A4D5-BC014974783B}" destId="{872DFC95-A785-4D2B-9620-04F04F3D33EE}" srcOrd="0" destOrd="0" presId="urn:microsoft.com/office/officeart/2005/8/layout/orgChart1"/>
    <dgm:cxn modelId="{74B03900-7ABD-4EEF-8C86-0E9E297D77C6}" type="presParOf" srcId="{872DFC95-A785-4D2B-9620-04F04F3D33EE}" destId="{C3481E5D-1941-4C34-94E7-3984A459CC82}" srcOrd="0" destOrd="0" presId="urn:microsoft.com/office/officeart/2005/8/layout/orgChart1"/>
    <dgm:cxn modelId="{3814DE88-586C-4BC2-A8DE-560B13D71649}" type="presParOf" srcId="{872DFC95-A785-4D2B-9620-04F04F3D33EE}" destId="{BF08C6B6-37FD-43B4-9361-2043CB6C0F27}" srcOrd="1" destOrd="0" presId="urn:microsoft.com/office/officeart/2005/8/layout/orgChart1"/>
    <dgm:cxn modelId="{BAF01D18-F216-4B54-AE7D-E372DC5F1A14}" type="presParOf" srcId="{7B405EE2-6F43-45A8-A4D5-BC014974783B}" destId="{C40B6A63-2803-41AC-A8A8-5D34F5AF5A5D}" srcOrd="1" destOrd="0" presId="urn:microsoft.com/office/officeart/2005/8/layout/orgChart1"/>
    <dgm:cxn modelId="{9A705495-FE17-4071-A21B-354A855E7160}" type="presParOf" srcId="{7B405EE2-6F43-45A8-A4D5-BC014974783B}" destId="{ABD54D11-25B1-46F3-9C48-2F82A2349693}" srcOrd="2" destOrd="0" presId="urn:microsoft.com/office/officeart/2005/8/layout/orgChart1"/>
    <dgm:cxn modelId="{9CDFDDB9-7413-4173-8A12-E0756CED74F0}" type="presParOf" srcId="{A124FEDB-BA10-420A-B368-686D8B8F880E}" destId="{32451C64-BEF4-421C-AFA6-E640EEEAE9D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F5F66E-1A21-4457-BAD5-A7A5AF8988F4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3A4056-2AA1-4FA1-B407-A5C27800A821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000" b="1" i="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Понятия проекта и проектного управления применительно к государственному сектору</a:t>
          </a:r>
          <a:endParaRPr lang="ru-RU" sz="2000" b="1" i="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A9C3E0-C245-4BEB-A9A2-B48BAB9EDEFA}" type="parTrans" cxnId="{86288609-8345-43E7-8838-42F55A16DA2C}">
      <dgm:prSet/>
      <dgm:spPr/>
      <dgm:t>
        <a:bodyPr/>
        <a:lstStyle/>
        <a:p>
          <a:endParaRPr lang="ru-RU"/>
        </a:p>
      </dgm:t>
    </dgm:pt>
    <dgm:pt modelId="{B8ED6CB3-32C0-4F79-A125-3D73BAB92752}" type="sibTrans" cxnId="{86288609-8345-43E7-8838-42F55A16DA2C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5AF5F8DA-5779-42BE-A403-1412430F07A2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ru-RU" sz="2000" b="1" i="0" dirty="0" smtClean="0">
              <a:latin typeface="Arial" panose="020B0604020202020204" pitchFamily="34" charset="0"/>
              <a:cs typeface="Arial" panose="020B0604020202020204" pitchFamily="34" charset="0"/>
            </a:rPr>
            <a:t>Внедрение проектного управления в современной России. Опыт Белгородской области (2010-2017 гг.)</a:t>
          </a:r>
          <a:endParaRPr lang="ru-RU" sz="20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9CB907-C408-4BCC-8035-C73708E311A7}" type="parTrans" cxnId="{F331149A-7181-4547-BB2D-6964013BBD09}">
      <dgm:prSet/>
      <dgm:spPr/>
      <dgm:t>
        <a:bodyPr/>
        <a:lstStyle/>
        <a:p>
          <a:endParaRPr lang="ru-RU"/>
        </a:p>
      </dgm:t>
    </dgm:pt>
    <dgm:pt modelId="{ECDF030A-5DE7-4124-AEFD-9A16A9940E9B}" type="sibTrans" cxnId="{F331149A-7181-4547-BB2D-6964013BBD09}">
      <dgm:prSet/>
      <dgm:spPr/>
      <dgm:t>
        <a:bodyPr/>
        <a:lstStyle/>
        <a:p>
          <a:endParaRPr lang="ru-RU"/>
        </a:p>
      </dgm:t>
    </dgm:pt>
    <dgm:pt modelId="{4583C6EA-746D-41B8-9D7D-B5650CB68418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000" b="1" i="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Процесс запуска и реализации проекта</a:t>
          </a:r>
          <a:endParaRPr lang="ru-RU" sz="2000" b="1" i="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27114B-8D12-4561-AC73-FCB0817F3A01}" type="parTrans" cxnId="{F52BF13A-799B-44E7-9D41-B2F28034FAB4}">
      <dgm:prSet/>
      <dgm:spPr/>
      <dgm:t>
        <a:bodyPr/>
        <a:lstStyle/>
        <a:p>
          <a:endParaRPr lang="ru-RU"/>
        </a:p>
      </dgm:t>
    </dgm:pt>
    <dgm:pt modelId="{3C0CC0B7-F63A-4C58-8D99-FC4E7178403C}" type="sibTrans" cxnId="{F52BF13A-799B-44E7-9D41-B2F28034FAB4}">
      <dgm:prSet/>
      <dgm:spPr/>
      <dgm:t>
        <a:bodyPr/>
        <a:lstStyle/>
        <a:p>
          <a:endParaRPr lang="ru-RU"/>
        </a:p>
      </dgm:t>
    </dgm:pt>
    <dgm:pt modelId="{27D1444A-642C-41F9-BCDD-781AB8E01AC3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000" b="1" i="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Конкурсы социальных проектов</a:t>
          </a:r>
          <a:endParaRPr lang="ru-RU" sz="2000" b="1" i="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E80B2F-6CE2-4E7E-AB34-626167C71CEE}" type="parTrans" cxnId="{32ACE0BE-F22B-4B51-9E42-97EF95F27FA9}">
      <dgm:prSet/>
      <dgm:spPr/>
      <dgm:t>
        <a:bodyPr/>
        <a:lstStyle/>
        <a:p>
          <a:endParaRPr lang="ru-RU"/>
        </a:p>
      </dgm:t>
    </dgm:pt>
    <dgm:pt modelId="{67EBD096-7713-4D4E-AF9F-B6449092FBF6}" type="sibTrans" cxnId="{32ACE0BE-F22B-4B51-9E42-97EF95F27FA9}">
      <dgm:prSet/>
      <dgm:spPr/>
      <dgm:t>
        <a:bodyPr/>
        <a:lstStyle/>
        <a:p>
          <a:endParaRPr lang="ru-RU"/>
        </a:p>
      </dgm:t>
    </dgm:pt>
    <dgm:pt modelId="{EFEF19B6-C9FA-4B5E-8D9F-81FF4F2339DD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ru-RU" sz="2000" b="1" i="0" dirty="0" smtClean="0">
              <a:latin typeface="Arial" panose="020B0604020202020204" pitchFamily="34" charset="0"/>
              <a:cs typeface="Arial" panose="020B0604020202020204" pitchFamily="34" charset="0"/>
            </a:rPr>
            <a:t>Структура управленческого и социального проекта</a:t>
          </a:r>
          <a:endParaRPr lang="ru-RU" sz="20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05E97A-09E8-42E2-AE0A-28116DD9EB04}" type="sibTrans" cxnId="{C9DB5774-E5EC-4F81-A3EC-EC7444C016E8}">
      <dgm:prSet/>
      <dgm:spPr/>
      <dgm:t>
        <a:bodyPr/>
        <a:lstStyle/>
        <a:p>
          <a:endParaRPr lang="ru-RU"/>
        </a:p>
      </dgm:t>
    </dgm:pt>
    <dgm:pt modelId="{A69255DF-BB0D-422F-988C-325270C35DC4}" type="parTrans" cxnId="{C9DB5774-E5EC-4F81-A3EC-EC7444C016E8}">
      <dgm:prSet/>
      <dgm:spPr/>
      <dgm:t>
        <a:bodyPr/>
        <a:lstStyle/>
        <a:p>
          <a:endParaRPr lang="ru-RU"/>
        </a:p>
      </dgm:t>
    </dgm:pt>
    <dgm:pt modelId="{8AECC2AA-4C25-41CA-9A99-B7680A72B687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ru-RU" sz="2000" b="1" i="0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Организационная сторона управления проектами</a:t>
          </a:r>
          <a:endParaRPr lang="ru-RU" sz="2000" b="1" i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4A8259-9970-4B4A-A14D-C24C169F7B0E}" type="parTrans" cxnId="{B0DF871A-C691-4F8D-AE8E-357559EC5E13}">
      <dgm:prSet/>
      <dgm:spPr/>
      <dgm:t>
        <a:bodyPr/>
        <a:lstStyle/>
        <a:p>
          <a:endParaRPr lang="ru-RU"/>
        </a:p>
      </dgm:t>
    </dgm:pt>
    <dgm:pt modelId="{FA4101FA-3FDD-4F24-A676-AF86561D4857}" type="sibTrans" cxnId="{B0DF871A-C691-4F8D-AE8E-357559EC5E13}">
      <dgm:prSet/>
      <dgm:spPr/>
      <dgm:t>
        <a:bodyPr/>
        <a:lstStyle/>
        <a:p>
          <a:endParaRPr lang="ru-RU"/>
        </a:p>
      </dgm:t>
    </dgm:pt>
    <dgm:pt modelId="{D164D19D-A434-42B0-A57B-F1665385F4E5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ru-RU" sz="2000" b="1" i="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Кадровая составляющая управления проектами</a:t>
          </a:r>
          <a:endParaRPr lang="ru-RU" sz="2000" b="1" i="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6AD61C-CE05-4A39-9EFC-C1B06DB1CDC8}" type="parTrans" cxnId="{D3EDE02C-D380-4953-B070-672CB320C970}">
      <dgm:prSet/>
      <dgm:spPr/>
      <dgm:t>
        <a:bodyPr/>
        <a:lstStyle/>
        <a:p>
          <a:endParaRPr lang="ru-RU"/>
        </a:p>
      </dgm:t>
    </dgm:pt>
    <dgm:pt modelId="{6C546226-ECEA-4292-A628-92C2CCC94336}" type="sibTrans" cxnId="{D3EDE02C-D380-4953-B070-672CB320C970}">
      <dgm:prSet/>
      <dgm:spPr/>
      <dgm:t>
        <a:bodyPr/>
        <a:lstStyle/>
        <a:p>
          <a:endParaRPr lang="ru-RU"/>
        </a:p>
      </dgm:t>
    </dgm:pt>
    <dgm:pt modelId="{669D20BE-3BCD-4D00-BA77-BA0FAE93BC19}" type="pres">
      <dgm:prSet presAssocID="{C4F5F66E-1A21-4457-BAD5-A7A5AF8988F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57C97362-AC9B-419F-94D9-988E3C550FA7}" type="pres">
      <dgm:prSet presAssocID="{C4F5F66E-1A21-4457-BAD5-A7A5AF8988F4}" presName="Name1" presStyleCnt="0"/>
      <dgm:spPr/>
    </dgm:pt>
    <dgm:pt modelId="{688AA65B-8225-41A3-88B6-FB7C13EDB344}" type="pres">
      <dgm:prSet presAssocID="{C4F5F66E-1A21-4457-BAD5-A7A5AF8988F4}" presName="cycle" presStyleCnt="0"/>
      <dgm:spPr/>
    </dgm:pt>
    <dgm:pt modelId="{9F82BBE9-3FF7-4F7A-92D6-42EF550AE5F2}" type="pres">
      <dgm:prSet presAssocID="{C4F5F66E-1A21-4457-BAD5-A7A5AF8988F4}" presName="srcNode" presStyleLbl="node1" presStyleIdx="0" presStyleCnt="7"/>
      <dgm:spPr/>
    </dgm:pt>
    <dgm:pt modelId="{2429A53C-68CF-44B8-A533-E4BCB511974E}" type="pres">
      <dgm:prSet presAssocID="{C4F5F66E-1A21-4457-BAD5-A7A5AF8988F4}" presName="conn" presStyleLbl="parChTrans1D2" presStyleIdx="0" presStyleCnt="1"/>
      <dgm:spPr/>
      <dgm:t>
        <a:bodyPr/>
        <a:lstStyle/>
        <a:p>
          <a:endParaRPr lang="ru-RU"/>
        </a:p>
      </dgm:t>
    </dgm:pt>
    <dgm:pt modelId="{D168E36A-CEDD-4CFD-8372-B44152D19398}" type="pres">
      <dgm:prSet presAssocID="{C4F5F66E-1A21-4457-BAD5-A7A5AF8988F4}" presName="extraNode" presStyleLbl="node1" presStyleIdx="0" presStyleCnt="7"/>
      <dgm:spPr/>
    </dgm:pt>
    <dgm:pt modelId="{76BFA981-AE27-408E-97B6-348871089ABC}" type="pres">
      <dgm:prSet presAssocID="{C4F5F66E-1A21-4457-BAD5-A7A5AF8988F4}" presName="dstNode" presStyleLbl="node1" presStyleIdx="0" presStyleCnt="7"/>
      <dgm:spPr/>
    </dgm:pt>
    <dgm:pt modelId="{D7562929-066C-49A7-8093-072DB643EBB5}" type="pres">
      <dgm:prSet presAssocID="{CB3A4056-2AA1-4FA1-B407-A5C27800A821}" presName="text_1" presStyleLbl="node1" presStyleIdx="0" presStyleCnt="7" custScaleY="1316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C6503-201A-46AE-8824-37C5D5BEA481}" type="pres">
      <dgm:prSet presAssocID="{CB3A4056-2AA1-4FA1-B407-A5C27800A821}" presName="accent_1" presStyleCnt="0"/>
      <dgm:spPr/>
    </dgm:pt>
    <dgm:pt modelId="{EE06BEAC-C5FE-4A2F-85FE-BE7A6EA74AD5}" type="pres">
      <dgm:prSet presAssocID="{CB3A4056-2AA1-4FA1-B407-A5C27800A821}" presName="accentRepeatNode" presStyleLbl="solidFgAcc1" presStyleIdx="0" presStyleCnt="7"/>
      <dgm:spPr>
        <a:solidFill>
          <a:schemeClr val="accent4">
            <a:lumMod val="20000"/>
            <a:lumOff val="80000"/>
          </a:schemeClr>
        </a:solidFill>
        <a:ln>
          <a:solidFill>
            <a:schemeClr val="accent2">
              <a:lumMod val="50000"/>
            </a:schemeClr>
          </a:solidFill>
        </a:ln>
      </dgm:spPr>
    </dgm:pt>
    <dgm:pt modelId="{820C263F-5F13-426F-9134-543ECEF1B7B2}" type="pres">
      <dgm:prSet presAssocID="{5AF5F8DA-5779-42BE-A403-1412430F07A2}" presName="text_2" presStyleLbl="node1" presStyleIdx="1" presStyleCnt="7" custScaleY="1552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C2F2EB-082D-4B8C-8D36-BB835466A861}" type="pres">
      <dgm:prSet presAssocID="{5AF5F8DA-5779-42BE-A403-1412430F07A2}" presName="accent_2" presStyleCnt="0"/>
      <dgm:spPr/>
    </dgm:pt>
    <dgm:pt modelId="{873EF76A-D295-4D0B-B0E4-EAB76A7D781B}" type="pres">
      <dgm:prSet presAssocID="{5AF5F8DA-5779-42BE-A403-1412430F07A2}" presName="accentRepeatNode" presStyleLbl="solidFgAcc1" presStyleIdx="1" presStyleCnt="7"/>
      <dgm:spPr>
        <a:solidFill>
          <a:schemeClr val="accent4">
            <a:lumMod val="20000"/>
            <a:lumOff val="80000"/>
          </a:schemeClr>
        </a:solidFill>
        <a:ln>
          <a:solidFill>
            <a:schemeClr val="accent2">
              <a:lumMod val="50000"/>
            </a:schemeClr>
          </a:solidFill>
        </a:ln>
      </dgm:spPr>
    </dgm:pt>
    <dgm:pt modelId="{6FF639D9-4271-4B44-BCD8-9EB3E4AD7317}" type="pres">
      <dgm:prSet presAssocID="{4583C6EA-746D-41B8-9D7D-B5650CB68418}" presName="text_3" presStyleLbl="node1" presStyleIdx="2" presStyleCnt="7" custScaleY="1006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BFD2AE-56AF-4CA4-94C5-0125BFF5B866}" type="pres">
      <dgm:prSet presAssocID="{4583C6EA-746D-41B8-9D7D-B5650CB68418}" presName="accent_3" presStyleCnt="0"/>
      <dgm:spPr/>
    </dgm:pt>
    <dgm:pt modelId="{B0B7AF32-0FD2-46DD-B62B-00DC4AAFF61E}" type="pres">
      <dgm:prSet presAssocID="{4583C6EA-746D-41B8-9D7D-B5650CB68418}" presName="accentRepeatNode" presStyleLbl="solidFgAcc1" presStyleIdx="2" presStyleCnt="7"/>
      <dgm:spPr>
        <a:solidFill>
          <a:schemeClr val="accent4">
            <a:lumMod val="20000"/>
            <a:lumOff val="80000"/>
          </a:schemeClr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53C6547B-1A65-4288-94BA-03223F2EDD84}" type="pres">
      <dgm:prSet presAssocID="{EFEF19B6-C9FA-4B5E-8D9F-81FF4F2339DD}" presName="text_4" presStyleLbl="node1" presStyleIdx="3" presStyleCnt="7" custScaleY="1432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6389E0-1967-4B6C-996B-ED3852A736F7}" type="pres">
      <dgm:prSet presAssocID="{EFEF19B6-C9FA-4B5E-8D9F-81FF4F2339DD}" presName="accent_4" presStyleCnt="0"/>
      <dgm:spPr/>
    </dgm:pt>
    <dgm:pt modelId="{B972E1F2-47C9-4200-9040-8297A5076F5B}" type="pres">
      <dgm:prSet presAssocID="{EFEF19B6-C9FA-4B5E-8D9F-81FF4F2339DD}" presName="accentRepeatNode" presStyleLbl="solidFgAcc1" presStyleIdx="3" presStyleCnt="7"/>
      <dgm:spPr>
        <a:solidFill>
          <a:schemeClr val="accent4">
            <a:lumMod val="20000"/>
            <a:lumOff val="80000"/>
          </a:schemeClr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25449908-A901-4EE0-83D6-92C3176E4E90}" type="pres">
      <dgm:prSet presAssocID="{27D1444A-642C-41F9-BCDD-781AB8E01AC3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F562DA-ACE2-42B6-B8B4-9231A91DA8AD}" type="pres">
      <dgm:prSet presAssocID="{27D1444A-642C-41F9-BCDD-781AB8E01AC3}" presName="accent_5" presStyleCnt="0"/>
      <dgm:spPr/>
    </dgm:pt>
    <dgm:pt modelId="{FA765D20-924C-470A-8FB3-657912B42F1B}" type="pres">
      <dgm:prSet presAssocID="{27D1444A-642C-41F9-BCDD-781AB8E01AC3}" presName="accentRepeatNode" presStyleLbl="solidFgAcc1" presStyleIdx="4" presStyleCnt="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37419F0-D708-498F-9ACC-D74395096647}" type="pres">
      <dgm:prSet presAssocID="{8AECC2AA-4C25-41CA-9A99-B7680A72B687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B1476-6DCD-40A5-A27A-84E696B083F3}" type="pres">
      <dgm:prSet presAssocID="{8AECC2AA-4C25-41CA-9A99-B7680A72B687}" presName="accent_6" presStyleCnt="0"/>
      <dgm:spPr/>
    </dgm:pt>
    <dgm:pt modelId="{163A36BE-C91E-4A4E-9595-D2CC79B00DD8}" type="pres">
      <dgm:prSet presAssocID="{8AECC2AA-4C25-41CA-9A99-B7680A72B687}" presName="accentRepeatNode" presStyleLbl="solidFgAcc1" presStyleIdx="5" presStyleCnt="7"/>
      <dgm:spPr/>
    </dgm:pt>
    <dgm:pt modelId="{DED69AF7-F925-406F-8C30-4D7A5F1F47CD}" type="pres">
      <dgm:prSet presAssocID="{D164D19D-A434-42B0-A57B-F1665385F4E5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4D5B87-7AE1-465A-B9C5-06B5DCD3DC91}" type="pres">
      <dgm:prSet presAssocID="{D164D19D-A434-42B0-A57B-F1665385F4E5}" presName="accent_7" presStyleCnt="0"/>
      <dgm:spPr/>
    </dgm:pt>
    <dgm:pt modelId="{1FBAADA3-160A-4D78-BE7A-4834DA4DC323}" type="pres">
      <dgm:prSet presAssocID="{D164D19D-A434-42B0-A57B-F1665385F4E5}" presName="accentRepeatNode" presStyleLbl="solidFgAcc1" presStyleIdx="6" presStyleCnt="7"/>
      <dgm:spPr/>
    </dgm:pt>
  </dgm:ptLst>
  <dgm:cxnLst>
    <dgm:cxn modelId="{F331149A-7181-4547-BB2D-6964013BBD09}" srcId="{C4F5F66E-1A21-4457-BAD5-A7A5AF8988F4}" destId="{5AF5F8DA-5779-42BE-A403-1412430F07A2}" srcOrd="1" destOrd="0" parTransId="{429CB907-C408-4BCC-8035-C73708E311A7}" sibTransId="{ECDF030A-5DE7-4124-AEFD-9A16A9940E9B}"/>
    <dgm:cxn modelId="{87DE2693-5586-4D2E-852E-E84666506252}" type="presOf" srcId="{CB3A4056-2AA1-4FA1-B407-A5C27800A821}" destId="{D7562929-066C-49A7-8093-072DB643EBB5}" srcOrd="0" destOrd="0" presId="urn:microsoft.com/office/officeart/2008/layout/VerticalCurvedList"/>
    <dgm:cxn modelId="{3A3C3883-B602-4134-BD66-BC333086C9F0}" type="presOf" srcId="{EFEF19B6-C9FA-4B5E-8D9F-81FF4F2339DD}" destId="{53C6547B-1A65-4288-94BA-03223F2EDD84}" srcOrd="0" destOrd="0" presId="urn:microsoft.com/office/officeart/2008/layout/VerticalCurvedList"/>
    <dgm:cxn modelId="{A82A68EA-8F95-44F1-986D-2DECD4A91510}" type="presOf" srcId="{27D1444A-642C-41F9-BCDD-781AB8E01AC3}" destId="{25449908-A901-4EE0-83D6-92C3176E4E90}" srcOrd="0" destOrd="0" presId="urn:microsoft.com/office/officeart/2008/layout/VerticalCurvedList"/>
    <dgm:cxn modelId="{B0DF871A-C691-4F8D-AE8E-357559EC5E13}" srcId="{C4F5F66E-1A21-4457-BAD5-A7A5AF8988F4}" destId="{8AECC2AA-4C25-41CA-9A99-B7680A72B687}" srcOrd="5" destOrd="0" parTransId="{7C4A8259-9970-4B4A-A14D-C24C169F7B0E}" sibTransId="{FA4101FA-3FDD-4F24-A676-AF86561D4857}"/>
    <dgm:cxn modelId="{D3EDE02C-D380-4953-B070-672CB320C970}" srcId="{C4F5F66E-1A21-4457-BAD5-A7A5AF8988F4}" destId="{D164D19D-A434-42B0-A57B-F1665385F4E5}" srcOrd="6" destOrd="0" parTransId="{966AD61C-CE05-4A39-9EFC-C1B06DB1CDC8}" sibTransId="{6C546226-ECEA-4292-A628-92C2CCC94336}"/>
    <dgm:cxn modelId="{92AE9AC3-49C5-49A7-BC2A-2BCE9694C12F}" type="presOf" srcId="{4583C6EA-746D-41B8-9D7D-B5650CB68418}" destId="{6FF639D9-4271-4B44-BCD8-9EB3E4AD7317}" srcOrd="0" destOrd="0" presId="urn:microsoft.com/office/officeart/2008/layout/VerticalCurvedList"/>
    <dgm:cxn modelId="{98D4379D-4EC5-41A0-8D2E-8ECC2E240AF5}" type="presOf" srcId="{B8ED6CB3-32C0-4F79-A125-3D73BAB92752}" destId="{2429A53C-68CF-44B8-A533-E4BCB511974E}" srcOrd="0" destOrd="0" presId="urn:microsoft.com/office/officeart/2008/layout/VerticalCurvedList"/>
    <dgm:cxn modelId="{46997B59-BADF-4DCF-B82D-4FE2F44F1FD3}" type="presOf" srcId="{5AF5F8DA-5779-42BE-A403-1412430F07A2}" destId="{820C263F-5F13-426F-9134-543ECEF1B7B2}" srcOrd="0" destOrd="0" presId="urn:microsoft.com/office/officeart/2008/layout/VerticalCurvedList"/>
    <dgm:cxn modelId="{F52BF13A-799B-44E7-9D41-B2F28034FAB4}" srcId="{C4F5F66E-1A21-4457-BAD5-A7A5AF8988F4}" destId="{4583C6EA-746D-41B8-9D7D-B5650CB68418}" srcOrd="2" destOrd="0" parTransId="{1327114B-8D12-4561-AC73-FCB0817F3A01}" sibTransId="{3C0CC0B7-F63A-4C58-8D99-FC4E7178403C}"/>
    <dgm:cxn modelId="{C9DB5774-E5EC-4F81-A3EC-EC7444C016E8}" srcId="{C4F5F66E-1A21-4457-BAD5-A7A5AF8988F4}" destId="{EFEF19B6-C9FA-4B5E-8D9F-81FF4F2339DD}" srcOrd="3" destOrd="0" parTransId="{A69255DF-BB0D-422F-988C-325270C35DC4}" sibTransId="{9C05E97A-09E8-42E2-AE0A-28116DD9EB04}"/>
    <dgm:cxn modelId="{32ACE0BE-F22B-4B51-9E42-97EF95F27FA9}" srcId="{C4F5F66E-1A21-4457-BAD5-A7A5AF8988F4}" destId="{27D1444A-642C-41F9-BCDD-781AB8E01AC3}" srcOrd="4" destOrd="0" parTransId="{59E80B2F-6CE2-4E7E-AB34-626167C71CEE}" sibTransId="{67EBD096-7713-4D4E-AF9F-B6449092FBF6}"/>
    <dgm:cxn modelId="{5BDDD8DD-A26D-4204-A64E-08AA72A32565}" type="presOf" srcId="{C4F5F66E-1A21-4457-BAD5-A7A5AF8988F4}" destId="{669D20BE-3BCD-4D00-BA77-BA0FAE93BC19}" srcOrd="0" destOrd="0" presId="urn:microsoft.com/office/officeart/2008/layout/VerticalCurvedList"/>
    <dgm:cxn modelId="{86288609-8345-43E7-8838-42F55A16DA2C}" srcId="{C4F5F66E-1A21-4457-BAD5-A7A5AF8988F4}" destId="{CB3A4056-2AA1-4FA1-B407-A5C27800A821}" srcOrd="0" destOrd="0" parTransId="{2DA9C3E0-C245-4BEB-A9A2-B48BAB9EDEFA}" sibTransId="{B8ED6CB3-32C0-4F79-A125-3D73BAB92752}"/>
    <dgm:cxn modelId="{3EA06158-B30C-4701-BB6C-30EB9F883D75}" type="presOf" srcId="{D164D19D-A434-42B0-A57B-F1665385F4E5}" destId="{DED69AF7-F925-406F-8C30-4D7A5F1F47CD}" srcOrd="0" destOrd="0" presId="urn:microsoft.com/office/officeart/2008/layout/VerticalCurvedList"/>
    <dgm:cxn modelId="{5BF2FE5C-D5E7-4804-8347-383BA18AC147}" type="presOf" srcId="{8AECC2AA-4C25-41CA-9A99-B7680A72B687}" destId="{637419F0-D708-498F-9ACC-D74395096647}" srcOrd="0" destOrd="0" presId="urn:microsoft.com/office/officeart/2008/layout/VerticalCurvedList"/>
    <dgm:cxn modelId="{06F74D80-A4A9-480A-8283-871D06EE2CF0}" type="presParOf" srcId="{669D20BE-3BCD-4D00-BA77-BA0FAE93BC19}" destId="{57C97362-AC9B-419F-94D9-988E3C550FA7}" srcOrd="0" destOrd="0" presId="urn:microsoft.com/office/officeart/2008/layout/VerticalCurvedList"/>
    <dgm:cxn modelId="{CA12C4DE-4EF0-4284-AE8E-230C5BD82D59}" type="presParOf" srcId="{57C97362-AC9B-419F-94D9-988E3C550FA7}" destId="{688AA65B-8225-41A3-88B6-FB7C13EDB344}" srcOrd="0" destOrd="0" presId="urn:microsoft.com/office/officeart/2008/layout/VerticalCurvedList"/>
    <dgm:cxn modelId="{2E1D5807-5D23-4D8D-A8AE-AC71DE22A4FF}" type="presParOf" srcId="{688AA65B-8225-41A3-88B6-FB7C13EDB344}" destId="{9F82BBE9-3FF7-4F7A-92D6-42EF550AE5F2}" srcOrd="0" destOrd="0" presId="urn:microsoft.com/office/officeart/2008/layout/VerticalCurvedList"/>
    <dgm:cxn modelId="{5578494C-A2A9-43C9-9759-AE98E93C9FFC}" type="presParOf" srcId="{688AA65B-8225-41A3-88B6-FB7C13EDB344}" destId="{2429A53C-68CF-44B8-A533-E4BCB511974E}" srcOrd="1" destOrd="0" presId="urn:microsoft.com/office/officeart/2008/layout/VerticalCurvedList"/>
    <dgm:cxn modelId="{2C765652-A00C-4DBC-8377-D1A59ED2A229}" type="presParOf" srcId="{688AA65B-8225-41A3-88B6-FB7C13EDB344}" destId="{D168E36A-CEDD-4CFD-8372-B44152D19398}" srcOrd="2" destOrd="0" presId="urn:microsoft.com/office/officeart/2008/layout/VerticalCurvedList"/>
    <dgm:cxn modelId="{E294551F-D316-4859-B395-129BBC84B8D3}" type="presParOf" srcId="{688AA65B-8225-41A3-88B6-FB7C13EDB344}" destId="{76BFA981-AE27-408E-97B6-348871089ABC}" srcOrd="3" destOrd="0" presId="urn:microsoft.com/office/officeart/2008/layout/VerticalCurvedList"/>
    <dgm:cxn modelId="{51FDE134-10EE-4E3D-8BE3-9A7DE10E11ED}" type="presParOf" srcId="{57C97362-AC9B-419F-94D9-988E3C550FA7}" destId="{D7562929-066C-49A7-8093-072DB643EBB5}" srcOrd="1" destOrd="0" presId="urn:microsoft.com/office/officeart/2008/layout/VerticalCurvedList"/>
    <dgm:cxn modelId="{245AD221-1176-4623-89AF-9F0B612ADD37}" type="presParOf" srcId="{57C97362-AC9B-419F-94D9-988E3C550FA7}" destId="{DC1C6503-201A-46AE-8824-37C5D5BEA481}" srcOrd="2" destOrd="0" presId="urn:microsoft.com/office/officeart/2008/layout/VerticalCurvedList"/>
    <dgm:cxn modelId="{80E83FA7-D1A2-4E4A-AB8F-FDA7781C7DC0}" type="presParOf" srcId="{DC1C6503-201A-46AE-8824-37C5D5BEA481}" destId="{EE06BEAC-C5FE-4A2F-85FE-BE7A6EA74AD5}" srcOrd="0" destOrd="0" presId="urn:microsoft.com/office/officeart/2008/layout/VerticalCurvedList"/>
    <dgm:cxn modelId="{F6369929-E1B5-4EC0-A37E-7DA33162BDFE}" type="presParOf" srcId="{57C97362-AC9B-419F-94D9-988E3C550FA7}" destId="{820C263F-5F13-426F-9134-543ECEF1B7B2}" srcOrd="3" destOrd="0" presId="urn:microsoft.com/office/officeart/2008/layout/VerticalCurvedList"/>
    <dgm:cxn modelId="{5A99A3A9-7696-469C-8D74-FFCC373C3944}" type="presParOf" srcId="{57C97362-AC9B-419F-94D9-988E3C550FA7}" destId="{E8C2F2EB-082D-4B8C-8D36-BB835466A861}" srcOrd="4" destOrd="0" presId="urn:microsoft.com/office/officeart/2008/layout/VerticalCurvedList"/>
    <dgm:cxn modelId="{384F72BB-A471-40B9-9A2E-C3FD1C873655}" type="presParOf" srcId="{E8C2F2EB-082D-4B8C-8D36-BB835466A861}" destId="{873EF76A-D295-4D0B-B0E4-EAB76A7D781B}" srcOrd="0" destOrd="0" presId="urn:microsoft.com/office/officeart/2008/layout/VerticalCurvedList"/>
    <dgm:cxn modelId="{C6AFDCFC-234C-470C-897E-B2E67BBCCFF6}" type="presParOf" srcId="{57C97362-AC9B-419F-94D9-988E3C550FA7}" destId="{6FF639D9-4271-4B44-BCD8-9EB3E4AD7317}" srcOrd="5" destOrd="0" presId="urn:microsoft.com/office/officeart/2008/layout/VerticalCurvedList"/>
    <dgm:cxn modelId="{EC62B23D-0A46-4D8F-83E2-F7D739758979}" type="presParOf" srcId="{57C97362-AC9B-419F-94D9-988E3C550FA7}" destId="{20BFD2AE-56AF-4CA4-94C5-0125BFF5B866}" srcOrd="6" destOrd="0" presId="urn:microsoft.com/office/officeart/2008/layout/VerticalCurvedList"/>
    <dgm:cxn modelId="{95C901CB-F290-4665-BA78-FD52AB873417}" type="presParOf" srcId="{20BFD2AE-56AF-4CA4-94C5-0125BFF5B866}" destId="{B0B7AF32-0FD2-46DD-B62B-00DC4AAFF61E}" srcOrd="0" destOrd="0" presId="urn:microsoft.com/office/officeart/2008/layout/VerticalCurvedList"/>
    <dgm:cxn modelId="{6011541C-0E07-4256-BFB1-FC8B4F04EB76}" type="presParOf" srcId="{57C97362-AC9B-419F-94D9-988E3C550FA7}" destId="{53C6547B-1A65-4288-94BA-03223F2EDD84}" srcOrd="7" destOrd="0" presId="urn:microsoft.com/office/officeart/2008/layout/VerticalCurvedList"/>
    <dgm:cxn modelId="{48D79827-B946-4249-BC6C-3864134D5997}" type="presParOf" srcId="{57C97362-AC9B-419F-94D9-988E3C550FA7}" destId="{C26389E0-1967-4B6C-996B-ED3852A736F7}" srcOrd="8" destOrd="0" presId="urn:microsoft.com/office/officeart/2008/layout/VerticalCurvedList"/>
    <dgm:cxn modelId="{33B93562-ADD7-4C84-822A-37784581FDEB}" type="presParOf" srcId="{C26389E0-1967-4B6C-996B-ED3852A736F7}" destId="{B972E1F2-47C9-4200-9040-8297A5076F5B}" srcOrd="0" destOrd="0" presId="urn:microsoft.com/office/officeart/2008/layout/VerticalCurvedList"/>
    <dgm:cxn modelId="{CF96ADA9-7FBF-4EA3-BEE7-267ED049A971}" type="presParOf" srcId="{57C97362-AC9B-419F-94D9-988E3C550FA7}" destId="{25449908-A901-4EE0-83D6-92C3176E4E90}" srcOrd="9" destOrd="0" presId="urn:microsoft.com/office/officeart/2008/layout/VerticalCurvedList"/>
    <dgm:cxn modelId="{E15C965B-788E-4A34-B1F3-B750768CB6C5}" type="presParOf" srcId="{57C97362-AC9B-419F-94D9-988E3C550FA7}" destId="{2EF562DA-ACE2-42B6-B8B4-9231A91DA8AD}" srcOrd="10" destOrd="0" presId="urn:microsoft.com/office/officeart/2008/layout/VerticalCurvedList"/>
    <dgm:cxn modelId="{93F14D3B-B14A-469B-B299-36C28710F459}" type="presParOf" srcId="{2EF562DA-ACE2-42B6-B8B4-9231A91DA8AD}" destId="{FA765D20-924C-470A-8FB3-657912B42F1B}" srcOrd="0" destOrd="0" presId="urn:microsoft.com/office/officeart/2008/layout/VerticalCurvedList"/>
    <dgm:cxn modelId="{28E2F362-6B15-4E37-A427-BA04B9C18CDE}" type="presParOf" srcId="{57C97362-AC9B-419F-94D9-988E3C550FA7}" destId="{637419F0-D708-498F-9ACC-D74395096647}" srcOrd="11" destOrd="0" presId="urn:microsoft.com/office/officeart/2008/layout/VerticalCurvedList"/>
    <dgm:cxn modelId="{91AF784F-C451-43D6-9FF5-DC7B45262AC3}" type="presParOf" srcId="{57C97362-AC9B-419F-94D9-988E3C550FA7}" destId="{5AEB1476-6DCD-40A5-A27A-84E696B083F3}" srcOrd="12" destOrd="0" presId="urn:microsoft.com/office/officeart/2008/layout/VerticalCurvedList"/>
    <dgm:cxn modelId="{C9C163A6-46B1-4DAE-B224-A7EB9515E1B6}" type="presParOf" srcId="{5AEB1476-6DCD-40A5-A27A-84E696B083F3}" destId="{163A36BE-C91E-4A4E-9595-D2CC79B00DD8}" srcOrd="0" destOrd="0" presId="urn:microsoft.com/office/officeart/2008/layout/VerticalCurvedList"/>
    <dgm:cxn modelId="{4EFDE189-17A9-4D83-B3F2-818BD3EFFF50}" type="presParOf" srcId="{57C97362-AC9B-419F-94D9-988E3C550FA7}" destId="{DED69AF7-F925-406F-8C30-4D7A5F1F47CD}" srcOrd="13" destOrd="0" presId="urn:microsoft.com/office/officeart/2008/layout/VerticalCurvedList"/>
    <dgm:cxn modelId="{17AD8A66-7AEE-48A0-BCB0-813B6131F472}" type="presParOf" srcId="{57C97362-AC9B-419F-94D9-988E3C550FA7}" destId="{AD4D5B87-7AE1-465A-B9C5-06B5DCD3DC91}" srcOrd="14" destOrd="0" presId="urn:microsoft.com/office/officeart/2008/layout/VerticalCurvedList"/>
    <dgm:cxn modelId="{F94B2E5B-0084-4C3C-808E-C8AB80859FE1}" type="presParOf" srcId="{AD4D5B87-7AE1-465A-B9C5-06B5DCD3DC91}" destId="{1FBAADA3-160A-4D78-BE7A-4834DA4DC32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BB3CB3-A7DC-4835-8EC4-2D0D001E9BFE}">
      <dsp:nvSpPr>
        <dsp:cNvPr id="0" name=""/>
        <dsp:cNvSpPr/>
      </dsp:nvSpPr>
      <dsp:spPr>
        <a:xfrm>
          <a:off x="4261305" y="732267"/>
          <a:ext cx="3076739" cy="5113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3114"/>
              </a:lnTo>
              <a:lnTo>
                <a:pt x="3076739" y="263114"/>
              </a:lnTo>
              <a:lnTo>
                <a:pt x="3076739" y="5113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136FEF-FA06-462F-8859-4130B95418CB}">
      <dsp:nvSpPr>
        <dsp:cNvPr id="0" name=""/>
        <dsp:cNvSpPr/>
      </dsp:nvSpPr>
      <dsp:spPr>
        <a:xfrm>
          <a:off x="4215585" y="732267"/>
          <a:ext cx="91440" cy="51135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113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26435E-64A4-49F8-B83A-FB9D4B5A45DF}">
      <dsp:nvSpPr>
        <dsp:cNvPr id="0" name=""/>
        <dsp:cNvSpPr/>
      </dsp:nvSpPr>
      <dsp:spPr>
        <a:xfrm>
          <a:off x="1184565" y="732267"/>
          <a:ext cx="3076739" cy="511356"/>
        </a:xfrm>
        <a:custGeom>
          <a:avLst/>
          <a:gdLst/>
          <a:ahLst/>
          <a:cxnLst/>
          <a:rect l="0" t="0" r="0" b="0"/>
          <a:pathLst>
            <a:path>
              <a:moveTo>
                <a:pt x="3076739" y="0"/>
              </a:moveTo>
              <a:lnTo>
                <a:pt x="3076739" y="263114"/>
              </a:lnTo>
              <a:lnTo>
                <a:pt x="0" y="263114"/>
              </a:lnTo>
              <a:lnTo>
                <a:pt x="0" y="5113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A7CAC2-5074-4FB8-86A6-4FCE863B48F0}">
      <dsp:nvSpPr>
        <dsp:cNvPr id="0" name=""/>
        <dsp:cNvSpPr/>
      </dsp:nvSpPr>
      <dsp:spPr>
        <a:xfrm>
          <a:off x="2138549" y="0"/>
          <a:ext cx="4245511" cy="732267"/>
        </a:xfrm>
        <a:prstGeom prst="rect">
          <a:avLst/>
        </a:prstGeom>
        <a:solidFill>
          <a:srgbClr val="CC00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Основы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проектного управления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38549" y="0"/>
        <a:ext cx="4245511" cy="732267"/>
      </dsp:txXfrm>
    </dsp:sp>
    <dsp:sp modelId="{8B572CAC-3989-44D5-BA0C-FCE2C991BA67}">
      <dsp:nvSpPr>
        <dsp:cNvPr id="0" name=""/>
        <dsp:cNvSpPr/>
      </dsp:nvSpPr>
      <dsp:spPr>
        <a:xfrm>
          <a:off x="2459" y="1243624"/>
          <a:ext cx="2364213" cy="574113"/>
        </a:xfrm>
        <a:prstGeom prst="rect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Нормативные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59" y="1243624"/>
        <a:ext cx="2364213" cy="574113"/>
      </dsp:txXfrm>
    </dsp:sp>
    <dsp:sp modelId="{E2000E46-6887-4161-9AC8-8F4BA7C95F0A}">
      <dsp:nvSpPr>
        <dsp:cNvPr id="0" name=""/>
        <dsp:cNvSpPr/>
      </dsp:nvSpPr>
      <dsp:spPr>
        <a:xfrm>
          <a:off x="2863157" y="1243624"/>
          <a:ext cx="2796296" cy="574113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Организационные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63157" y="1243624"/>
        <a:ext cx="2796296" cy="574113"/>
      </dsp:txXfrm>
    </dsp:sp>
    <dsp:sp modelId="{C3481E5D-1941-4C34-94E7-3984A459CC82}">
      <dsp:nvSpPr>
        <dsp:cNvPr id="0" name=""/>
        <dsp:cNvSpPr/>
      </dsp:nvSpPr>
      <dsp:spPr>
        <a:xfrm>
          <a:off x="6155938" y="1243624"/>
          <a:ext cx="2364213" cy="574113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Кадровые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55938" y="1243624"/>
        <a:ext cx="2364213" cy="5741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29A53C-68CF-44B8-A533-E4BCB511974E}">
      <dsp:nvSpPr>
        <dsp:cNvPr id="0" name=""/>
        <dsp:cNvSpPr/>
      </dsp:nvSpPr>
      <dsp:spPr>
        <a:xfrm>
          <a:off x="-4309121" y="-661095"/>
          <a:ext cx="5134377" cy="5134377"/>
        </a:xfrm>
        <a:prstGeom prst="blockArc">
          <a:avLst>
            <a:gd name="adj1" fmla="val 18900000"/>
            <a:gd name="adj2" fmla="val 2700000"/>
            <a:gd name="adj3" fmla="val 421"/>
          </a:avLst>
        </a:prstGeom>
        <a:noFill/>
        <a:ln w="1270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562929-066C-49A7-8093-072DB643EBB5}">
      <dsp:nvSpPr>
        <dsp:cNvPr id="0" name=""/>
        <dsp:cNvSpPr/>
      </dsp:nvSpPr>
      <dsp:spPr>
        <a:xfrm>
          <a:off x="267424" y="118543"/>
          <a:ext cx="8510405" cy="455968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4996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Понятия проекта и проектного управления применительно к государственному сектору</a:t>
          </a:r>
          <a:endParaRPr lang="ru-RU" sz="2000" b="1" i="0" kern="12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7424" y="118543"/>
        <a:ext cx="8510405" cy="455968"/>
      </dsp:txXfrm>
    </dsp:sp>
    <dsp:sp modelId="{EE06BEAC-C5FE-4A2F-85FE-BE7A6EA74AD5}">
      <dsp:nvSpPr>
        <dsp:cNvPr id="0" name=""/>
        <dsp:cNvSpPr/>
      </dsp:nvSpPr>
      <dsp:spPr>
        <a:xfrm>
          <a:off x="50892" y="129995"/>
          <a:ext cx="433064" cy="433064"/>
        </a:xfrm>
        <a:prstGeom prst="ellipse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0C263F-5F13-426F-9134-543ECEF1B7B2}">
      <dsp:nvSpPr>
        <dsp:cNvPr id="0" name=""/>
        <dsp:cNvSpPr/>
      </dsp:nvSpPr>
      <dsp:spPr>
        <a:xfrm>
          <a:off x="581167" y="597514"/>
          <a:ext cx="8196662" cy="537990"/>
        </a:xfrm>
        <a:prstGeom prst="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4996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Внедрение проектного управления в современной России. Опыт Белгородской области (2010-2017 гг.)</a:t>
          </a:r>
          <a:endParaRPr lang="ru-RU" sz="20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1167" y="597514"/>
        <a:ext cx="8196662" cy="537990"/>
      </dsp:txXfrm>
    </dsp:sp>
    <dsp:sp modelId="{873EF76A-D295-4D0B-B0E4-EAB76A7D781B}">
      <dsp:nvSpPr>
        <dsp:cNvPr id="0" name=""/>
        <dsp:cNvSpPr/>
      </dsp:nvSpPr>
      <dsp:spPr>
        <a:xfrm>
          <a:off x="364635" y="649977"/>
          <a:ext cx="433064" cy="433064"/>
        </a:xfrm>
        <a:prstGeom prst="ellipse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F639D9-4271-4B44-BCD8-9EB3E4AD7317}">
      <dsp:nvSpPr>
        <dsp:cNvPr id="0" name=""/>
        <dsp:cNvSpPr/>
      </dsp:nvSpPr>
      <dsp:spPr>
        <a:xfrm>
          <a:off x="753097" y="1211831"/>
          <a:ext cx="8024732" cy="34855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4996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Процесс запуска и реализации проекта</a:t>
          </a:r>
          <a:endParaRPr lang="ru-RU" sz="2000" b="1" i="0" kern="12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3097" y="1211831"/>
        <a:ext cx="8024732" cy="348557"/>
      </dsp:txXfrm>
    </dsp:sp>
    <dsp:sp modelId="{B0B7AF32-0FD2-46DD-B62B-00DC4AAFF61E}">
      <dsp:nvSpPr>
        <dsp:cNvPr id="0" name=""/>
        <dsp:cNvSpPr/>
      </dsp:nvSpPr>
      <dsp:spPr>
        <a:xfrm>
          <a:off x="536565" y="1169578"/>
          <a:ext cx="433064" cy="433064"/>
        </a:xfrm>
        <a:prstGeom prst="ellipse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C6547B-1A65-4288-94BA-03223F2EDD84}">
      <dsp:nvSpPr>
        <dsp:cNvPr id="0" name=""/>
        <dsp:cNvSpPr/>
      </dsp:nvSpPr>
      <dsp:spPr>
        <a:xfrm>
          <a:off x="807992" y="1657933"/>
          <a:ext cx="7969837" cy="496319"/>
        </a:xfrm>
        <a:prstGeom prst="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4996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Структура управленческого и социального проекта</a:t>
          </a:r>
          <a:endParaRPr lang="ru-RU" sz="20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7992" y="1657933"/>
        <a:ext cx="7969837" cy="496319"/>
      </dsp:txXfrm>
    </dsp:sp>
    <dsp:sp modelId="{B972E1F2-47C9-4200-9040-8297A5076F5B}">
      <dsp:nvSpPr>
        <dsp:cNvPr id="0" name=""/>
        <dsp:cNvSpPr/>
      </dsp:nvSpPr>
      <dsp:spPr>
        <a:xfrm>
          <a:off x="591460" y="1689560"/>
          <a:ext cx="433064" cy="433064"/>
        </a:xfrm>
        <a:prstGeom prst="ellipse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449908-A901-4EE0-83D6-92C3176E4E90}">
      <dsp:nvSpPr>
        <dsp:cNvPr id="0" name=""/>
        <dsp:cNvSpPr/>
      </dsp:nvSpPr>
      <dsp:spPr>
        <a:xfrm>
          <a:off x="753097" y="2252849"/>
          <a:ext cx="8024732" cy="346451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4996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Конкурсы социальных проектов</a:t>
          </a:r>
          <a:endParaRPr lang="ru-RU" sz="2000" b="1" i="0" kern="12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3097" y="2252849"/>
        <a:ext cx="8024732" cy="346451"/>
      </dsp:txXfrm>
    </dsp:sp>
    <dsp:sp modelId="{FA765D20-924C-470A-8FB3-657912B42F1B}">
      <dsp:nvSpPr>
        <dsp:cNvPr id="0" name=""/>
        <dsp:cNvSpPr/>
      </dsp:nvSpPr>
      <dsp:spPr>
        <a:xfrm>
          <a:off x="536565" y="2209543"/>
          <a:ext cx="433064" cy="433064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7419F0-D708-498F-9ACC-D74395096647}">
      <dsp:nvSpPr>
        <dsp:cNvPr id="0" name=""/>
        <dsp:cNvSpPr/>
      </dsp:nvSpPr>
      <dsp:spPr>
        <a:xfrm>
          <a:off x="581167" y="2772450"/>
          <a:ext cx="8196662" cy="346451"/>
        </a:xfrm>
        <a:prstGeom prst="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4996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Организационная сторона управления проектами</a:t>
          </a:r>
          <a:endParaRPr lang="ru-RU" sz="20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1167" y="2772450"/>
        <a:ext cx="8196662" cy="346451"/>
      </dsp:txXfrm>
    </dsp:sp>
    <dsp:sp modelId="{163A36BE-C91E-4A4E-9595-D2CC79B00DD8}">
      <dsp:nvSpPr>
        <dsp:cNvPr id="0" name=""/>
        <dsp:cNvSpPr/>
      </dsp:nvSpPr>
      <dsp:spPr>
        <a:xfrm>
          <a:off x="364635" y="2729143"/>
          <a:ext cx="433064" cy="4330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D69AF7-F925-406F-8C30-4D7A5F1F47CD}">
      <dsp:nvSpPr>
        <dsp:cNvPr id="0" name=""/>
        <dsp:cNvSpPr/>
      </dsp:nvSpPr>
      <dsp:spPr>
        <a:xfrm>
          <a:off x="267424" y="3292432"/>
          <a:ext cx="8510405" cy="346451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4996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Кадровая составляющая управления проектами</a:t>
          </a:r>
          <a:endParaRPr lang="ru-RU" sz="2000" b="1" i="0" kern="1200" dirty="0">
            <a:solidFill>
              <a:schemeClr val="accent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7424" y="3292432"/>
        <a:ext cx="8510405" cy="346451"/>
      </dsp:txXfrm>
    </dsp:sp>
    <dsp:sp modelId="{1FBAADA3-160A-4D78-BE7A-4834DA4DC323}">
      <dsp:nvSpPr>
        <dsp:cNvPr id="0" name=""/>
        <dsp:cNvSpPr/>
      </dsp:nvSpPr>
      <dsp:spPr>
        <a:xfrm>
          <a:off x="50892" y="3249126"/>
          <a:ext cx="433064" cy="4330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50084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50084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10ADA7-9D09-45C1-BEA8-5F1024F46C67}" type="datetimeFigureOut">
              <a:rPr lang="ru-RU" smtClean="0"/>
              <a:pPr/>
              <a:t>05.06.2017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47775"/>
            <a:ext cx="4867275" cy="3368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803933"/>
            <a:ext cx="5435600" cy="393049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81359"/>
            <a:ext cx="2944283" cy="5008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8645" y="9481359"/>
            <a:ext cx="2944283" cy="5008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EEBACC-0541-447D-B8A9-5D21E4DD25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563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034AC5-70A8-4213-AD48-D18BBEFBDF5E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316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1247775"/>
            <a:ext cx="4867275" cy="3368675"/>
          </a:xfrm>
          <a:ln/>
        </p:spPr>
      </p:sp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75544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034AC5-70A8-4213-AD48-D18BBEFBDF5E}" type="slidenum">
              <a:rPr lang="ru-RU" altLang="ru-RU"/>
              <a:pPr/>
              <a:t>4</a:t>
            </a:fld>
            <a:endParaRPr lang="ru-RU" altLang="ru-RU"/>
          </a:p>
        </p:txBody>
      </p:sp>
      <p:sp>
        <p:nvSpPr>
          <p:cNvPr id="316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3613" y="1247775"/>
            <a:ext cx="4867275" cy="3368675"/>
          </a:xfrm>
          <a:ln/>
        </p:spPr>
      </p:sp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15828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3855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63613" y="1247775"/>
            <a:ext cx="4867275" cy="33686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EEBACC-0541-447D-B8A9-5D21E4DD25A1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96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461F1-34CC-47E3-B430-58A124835AF4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5159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EA78-1F6C-4625-9C78-996D6BDF5B9A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3424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AF79-88D1-45B7-BFED-0CEA240B9075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0723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295F-1B35-438B-B9D8-29683A5324D2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58197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09566-A2B1-4384-8294-D1E2CBF44056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0208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3303-3D30-4299-BC5A-05E4BA68AB2F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9941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0612-222E-464A-B8AA-04BA6B92A13E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4371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14463-7D4D-424E-8BDF-D4DF37B48073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584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3CA40-0E2C-4C16-B8D3-7949222BBD64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8831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09ED5-EF32-4A27-BD35-3FA5847F14FE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807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32638-64BE-4E9F-B2EB-B7976E66B679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6867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rgbClr val="FFFF99"/>
            </a:gs>
            <a:gs pos="13000">
              <a:srgbClr val="FFCC99"/>
            </a:gs>
            <a:gs pos="88000">
              <a:srgbClr val="FFFFD1"/>
            </a:gs>
          </a:gsLst>
          <a:path path="circle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4E72F-2849-4456-A8D6-7B763B3BC0FF}" type="datetime1">
              <a:rPr lang="ru-RU" smtClean="0"/>
              <a:pPr/>
              <a:t>05.06.2017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F70CF-F9E7-4396-8C77-66857D47A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497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oo-sinergiya.ru/" TargetMode="External"/><Relationship Id="rId2" Type="http://schemas.openxmlformats.org/officeDocument/2006/relationships/hyperlink" Target="http://www.profite.ru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whatisgood2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channel/UC5HNEcGEndgg6LFvIDVmM_A" TargetMode="Externa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hyperlink" Target="http://kizil.bezformata.ru/listnews/kulturi-tuvi-povishayut-kvalifikatciyu/55373483/" TargetMode="External"/><Relationship Id="rId7" Type="http://schemas.openxmlformats.org/officeDocument/2006/relationships/hyperlink" Target="https://www.skr.su/news/237728" TargetMode="External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ltumen.ru/node/11772" TargetMode="External"/><Relationship Id="rId11" Type="http://schemas.openxmlformats.org/officeDocument/2006/relationships/image" Target="../media/image17.jpeg"/><Relationship Id="rId5" Type="http://schemas.openxmlformats.org/officeDocument/2006/relationships/hyperlink" Target="http://www.yamolod.ru/news/2/V-TarkoSale-zavershilis-kursy-povysheniya-kvalifikatsii-po-programme-Proektirovanie-molodezhnoy-poli/" TargetMode="External"/><Relationship Id="rId10" Type="http://schemas.openxmlformats.org/officeDocument/2006/relationships/image" Target="../media/image16.jpeg"/><Relationship Id="rId4" Type="http://schemas.openxmlformats.org/officeDocument/2006/relationships/hyperlink" Target="http://smi44.ru/news/governance/v-kostromskoy-oblasti-munitsipalnye-sluzhashchie-proshli-kursy-povysheniya-kvalifikatsii-proektnoe-u/" TargetMode="External"/><Relationship Id="rId9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9.jpeg"/><Relationship Id="rId7" Type="http://schemas.openxmlformats.org/officeDocument/2006/relationships/hyperlink" Target="http://admhmansy.ru/rule/admhmansy/adm/department-of-economic-development-and-investments/activiti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library.ru/author_items.asp?authorid=76188&amp;pubrole=100&amp;show_refs=1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profite.ru" TargetMode="External"/><Relationship Id="rId7" Type="http://schemas.openxmlformats.org/officeDocument/2006/relationships/hyperlink" Target="http://www.ooo-sinergiya.ru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info@ooo-sinergiya.ru" TargetMode="External"/><Relationship Id="rId5" Type="http://schemas.openxmlformats.org/officeDocument/2006/relationships/hyperlink" Target="mailto:geszak@mail.ru" TargetMode="External"/><Relationship Id="rId4" Type="http://schemas.openxmlformats.org/officeDocument/2006/relationships/hyperlink" Target="http://www.profite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7176" y="1775936"/>
            <a:ext cx="8489116" cy="1767777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altLang="ru-RU" sz="292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Предложение </a:t>
            </a:r>
            <a:br>
              <a:rPr lang="ru-RU" altLang="ru-RU" sz="292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92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по созданию и развитию</a:t>
            </a:r>
            <a:br>
              <a:rPr lang="ru-RU" altLang="ru-RU" sz="292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292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Проектной системы в органах власти, органах местного самоуправления и бюджетных организациях</a:t>
            </a:r>
            <a:endParaRPr lang="ru-RU" sz="2925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0069" y="5360671"/>
            <a:ext cx="8581073" cy="462022"/>
          </a:xfrm>
        </p:spPr>
        <p:txBody>
          <a:bodyPr>
            <a:normAutofit/>
          </a:bodyPr>
          <a:lstStyle/>
          <a:p>
            <a:r>
              <a:rPr lang="ru-RU" sz="1625" b="1" i="1" dirty="0">
                <a:solidFill>
                  <a:schemeClr val="accent2">
                    <a:lumMod val="50000"/>
                  </a:schemeClr>
                </a:solidFill>
              </a:rPr>
              <a:t>ООО «ПРОФИТ» (</a:t>
            </a:r>
            <a:r>
              <a:rPr lang="ru-RU" sz="1625" b="1" i="1" dirty="0" err="1">
                <a:solidFill>
                  <a:schemeClr val="accent2">
                    <a:lumMod val="50000"/>
                  </a:schemeClr>
                </a:solidFill>
              </a:rPr>
              <a:t>г.Иваново</a:t>
            </a:r>
            <a:r>
              <a:rPr lang="ru-RU" sz="1625" b="1" i="1" dirty="0">
                <a:solidFill>
                  <a:schemeClr val="accent2">
                    <a:lumMod val="50000"/>
                  </a:schemeClr>
                </a:solidFill>
              </a:rPr>
              <a:t>)</a:t>
            </a:r>
            <a:r>
              <a:rPr lang="en-US" sz="1625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1625" b="1" i="1" dirty="0">
                <a:solidFill>
                  <a:schemeClr val="accent2">
                    <a:lumMod val="50000"/>
                  </a:schemeClr>
                </a:solidFill>
                <a:hlinkClick r:id="rId2"/>
              </a:rPr>
              <a:t>www.profite.ru</a:t>
            </a:r>
            <a:r>
              <a:rPr lang="en-US" sz="1625" b="1" i="1" dirty="0">
                <a:solidFill>
                  <a:schemeClr val="accent2">
                    <a:lumMod val="50000"/>
                  </a:schemeClr>
                </a:solidFill>
              </a:rPr>
              <a:t>,  </a:t>
            </a:r>
            <a:r>
              <a:rPr lang="ru-RU" sz="1625" b="1" i="1" dirty="0">
                <a:solidFill>
                  <a:schemeClr val="accent2">
                    <a:lumMod val="50000"/>
                  </a:schemeClr>
                </a:solidFill>
              </a:rPr>
              <a:t>ООО «СИНЕРГИЯ» </a:t>
            </a:r>
            <a:r>
              <a:rPr lang="en-US" sz="1625" b="1" i="1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www.ooo-sinergiya.ru</a:t>
            </a:r>
            <a:endParaRPr lang="en-US" sz="1625" b="1" i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US" sz="1625" b="1" i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1625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60033" y="927735"/>
            <a:ext cx="0" cy="3219450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H="1">
            <a:off x="260036" y="927735"/>
            <a:ext cx="2736533" cy="0"/>
          </a:xfrm>
          <a:prstGeom prst="line">
            <a:avLst/>
          </a:prstGeom>
          <a:ln w="66675">
            <a:gradFill flip="none" rotWithShape="1">
              <a:gsLst>
                <a:gs pos="52000">
                  <a:schemeClr val="accent2">
                    <a:lumMod val="60000"/>
                    <a:lumOff val="40000"/>
                  </a:schemeClr>
                </a:gs>
                <a:gs pos="99000">
                  <a:schemeClr val="accent2">
                    <a:lumMod val="5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83858" y="1057755"/>
            <a:ext cx="0" cy="2687003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9695498" y="2995613"/>
            <a:ext cx="0" cy="2977991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7342823" y="5961221"/>
            <a:ext cx="2352675" cy="0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9571673" y="3614742"/>
            <a:ext cx="0" cy="2207955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одзаголовок 2"/>
          <p:cNvSpPr txBox="1">
            <a:spLocks/>
          </p:cNvSpPr>
          <p:nvPr/>
        </p:nvSpPr>
        <p:spPr>
          <a:xfrm>
            <a:off x="1776789" y="1012889"/>
            <a:ext cx="7429500" cy="1032744"/>
          </a:xfrm>
          <a:prstGeom prst="rect">
            <a:avLst/>
          </a:prstGeom>
        </p:spPr>
        <p:txBody>
          <a:bodyPr vert="horz" lIns="74295" tIns="37148" rIns="74295" bIns="37148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950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endParaRPr lang="ru-RU" sz="1950" dirty="0"/>
          </a:p>
        </p:txBody>
      </p:sp>
    </p:spTree>
    <p:extLst>
      <p:ext uri="{BB962C8B-B14F-4D97-AF65-F5344CB8AC3E}">
        <p14:creationId xmlns:p14="http://schemas.microsoft.com/office/powerpoint/2010/main" val="374421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4787" y="716020"/>
            <a:ext cx="9122451" cy="1120515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rmAutofit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Общая модель предлагаемой Проектной системы</a:t>
            </a:r>
            <a:endParaRPr 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582903487"/>
              </p:ext>
            </p:extLst>
          </p:nvPr>
        </p:nvGraphicFramePr>
        <p:xfrm>
          <a:off x="505961" y="1844040"/>
          <a:ext cx="8522611" cy="18326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15600" y="3665484"/>
            <a:ext cx="2444021" cy="174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4295" tIns="37148" rIns="74295" bIns="37148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spcBef>
                <a:spcPts val="488"/>
              </a:spcBef>
            </a:pPr>
            <a:r>
              <a:rPr lang="ru-RU" sz="146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системы нормативных правовых актов.</a:t>
            </a:r>
          </a:p>
          <a:p>
            <a:pPr>
              <a:lnSpc>
                <a:spcPct val="80000"/>
              </a:lnSpc>
              <a:spcBef>
                <a:spcPts val="488"/>
              </a:spcBef>
            </a:pPr>
            <a:r>
              <a:rPr lang="ru-RU" altLang="ru-RU" sz="146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Правил эксплуатации программных комплексов.</a:t>
            </a:r>
            <a:endParaRPr lang="ru-RU" altLang="ru-RU" sz="1463" b="1" kern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3524952" y="3681723"/>
            <a:ext cx="2715828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4295" tIns="37148" rIns="74295" bIns="37148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spcBef>
                <a:spcPts val="488"/>
              </a:spcBef>
            </a:pPr>
            <a:r>
              <a:rPr lang="ru-RU" sz="146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lang="ru-RU" sz="146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постоянных, временных и обеспечивающих органов управления проектной деятельностью.</a:t>
            </a:r>
          </a:p>
          <a:p>
            <a:pPr>
              <a:lnSpc>
                <a:spcPct val="80000"/>
              </a:lnSpc>
              <a:spcBef>
                <a:spcPts val="488"/>
              </a:spcBef>
            </a:pPr>
            <a:r>
              <a:rPr lang="ru-RU" sz="146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Определение и распределение функциональных ролей</a:t>
            </a:r>
            <a:endParaRPr lang="ru-RU" sz="1463" b="1" kern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6525171" y="3681723"/>
            <a:ext cx="2538819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4295" tIns="37148" rIns="74295" bIns="37148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spcBef>
                <a:spcPts val="488"/>
              </a:spcBef>
            </a:pPr>
            <a:r>
              <a:rPr lang="ru-RU" sz="146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 специалистов проектному управлению.</a:t>
            </a:r>
          </a:p>
          <a:p>
            <a:pPr>
              <a:lnSpc>
                <a:spcPct val="80000"/>
              </a:lnSpc>
              <a:spcBef>
                <a:spcPts val="488"/>
              </a:spcBef>
            </a:pPr>
            <a:r>
              <a:rPr lang="ru-RU" sz="146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системы мотивации.</a:t>
            </a:r>
          </a:p>
          <a:p>
            <a:pPr>
              <a:lnSpc>
                <a:spcPct val="80000"/>
              </a:lnSpc>
              <a:spcBef>
                <a:spcPts val="488"/>
              </a:spcBef>
            </a:pPr>
            <a:r>
              <a:rPr lang="ru-RU" sz="146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 задач кадрового развития.</a:t>
            </a:r>
          </a:p>
        </p:txBody>
      </p:sp>
      <p:sp>
        <p:nvSpPr>
          <p:cNvPr id="9" name="Rectangle 8" descr="Светлый диагональный 2"/>
          <p:cNvSpPr>
            <a:spLocks noChangeArrowheads="1"/>
          </p:cNvSpPr>
          <p:nvPr/>
        </p:nvSpPr>
        <p:spPr bwMode="auto">
          <a:xfrm>
            <a:off x="1423993" y="5679467"/>
            <a:ext cx="7243763" cy="371475"/>
          </a:xfrm>
          <a:prstGeom prst="rect">
            <a:avLst/>
          </a:prstGeom>
          <a:pattFill prst="ltUpDiag">
            <a:fgClr>
              <a:srgbClr val="FFCC99"/>
            </a:fgClr>
            <a:bgClr>
              <a:schemeClr val="bg1"/>
            </a:bgClr>
          </a:pattFill>
          <a:ln w="2222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Tx/>
              <a:buNone/>
            </a:pPr>
            <a:r>
              <a:rPr lang="ru-RU" altLang="ru-RU" sz="1950" b="1" dirty="0">
                <a:solidFill>
                  <a:srgbClr val="660066"/>
                </a:solidFill>
              </a:rPr>
              <a:t>Разработка программного комплекса на платформе 1С</a:t>
            </a:r>
            <a:endParaRPr lang="ru-RU" altLang="ru-RU" sz="1950" b="1" dirty="0">
              <a:solidFill>
                <a:srgbClr val="660066"/>
              </a:solidFill>
            </a:endParaRPr>
          </a:p>
        </p:txBody>
      </p:sp>
      <p:sp>
        <p:nvSpPr>
          <p:cNvPr id="12" name="Line 7"/>
          <p:cNvSpPr>
            <a:spLocks noChangeShapeType="1"/>
          </p:cNvSpPr>
          <p:nvPr/>
        </p:nvSpPr>
        <p:spPr bwMode="auto">
          <a:xfrm flipH="1" flipV="1">
            <a:off x="1737610" y="5462772"/>
            <a:ext cx="0" cy="216694"/>
          </a:xfrm>
          <a:prstGeom prst="line">
            <a:avLst/>
          </a:prstGeom>
          <a:noFill/>
          <a:ln w="15875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463"/>
          </a:p>
        </p:txBody>
      </p:sp>
      <p:sp>
        <p:nvSpPr>
          <p:cNvPr id="13" name="Line 7"/>
          <p:cNvSpPr>
            <a:spLocks noChangeShapeType="1"/>
          </p:cNvSpPr>
          <p:nvPr/>
        </p:nvSpPr>
        <p:spPr bwMode="auto">
          <a:xfrm flipH="1" flipV="1">
            <a:off x="4882866" y="5475101"/>
            <a:ext cx="0" cy="216694"/>
          </a:xfrm>
          <a:prstGeom prst="line">
            <a:avLst/>
          </a:prstGeom>
          <a:noFill/>
          <a:ln w="15875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463"/>
          </a:p>
        </p:txBody>
      </p:sp>
      <p:sp>
        <p:nvSpPr>
          <p:cNvPr id="14" name="Line 7"/>
          <p:cNvSpPr>
            <a:spLocks noChangeShapeType="1"/>
          </p:cNvSpPr>
          <p:nvPr/>
        </p:nvSpPr>
        <p:spPr bwMode="auto">
          <a:xfrm flipH="1" flipV="1">
            <a:off x="7773976" y="5452421"/>
            <a:ext cx="0" cy="216694"/>
          </a:xfrm>
          <a:prstGeom prst="line">
            <a:avLst/>
          </a:prstGeom>
          <a:noFill/>
          <a:ln w="15875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463"/>
          </a:p>
        </p:txBody>
      </p:sp>
    </p:spTree>
    <p:extLst>
      <p:ext uri="{BB962C8B-B14F-4D97-AF65-F5344CB8AC3E}">
        <p14:creationId xmlns:p14="http://schemas.microsoft.com/office/powerpoint/2010/main" val="17328244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9193E-8E55-4C86-8345-A2F33C14D6D7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303107" name="Rectangle 3"/>
          <p:cNvSpPr>
            <a:spLocks noChangeArrowheads="1"/>
          </p:cNvSpPr>
          <p:nvPr/>
        </p:nvSpPr>
        <p:spPr bwMode="auto">
          <a:xfrm>
            <a:off x="387038" y="1761422"/>
            <a:ext cx="6055922" cy="415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spcBef>
                <a:spcPct val="35000"/>
              </a:spcBef>
            </a:pPr>
            <a:r>
              <a:rPr lang="ru-RU" sz="1788" b="1" dirty="0"/>
              <a:t>фундаментальный, всеобъемлющий подход </a:t>
            </a:r>
            <a:r>
              <a:rPr lang="ru-RU" sz="1788" b="1" dirty="0"/>
              <a:t>к деятельности </a:t>
            </a:r>
            <a:r>
              <a:rPr lang="ru-RU" sz="1788" b="1" dirty="0"/>
              <a:t>административных </a:t>
            </a:r>
            <a:r>
              <a:rPr lang="ru-RU" sz="1788" b="1" dirty="0"/>
              <a:t>структур, в соответствии с </a:t>
            </a:r>
            <a:r>
              <a:rPr lang="ru-RU" sz="1788" b="1" dirty="0"/>
              <a:t>которым: </a:t>
            </a:r>
          </a:p>
          <a:p>
            <a:pPr marL="278634" indent="-278634">
              <a:spcBef>
                <a:spcPct val="35000"/>
              </a:spcBef>
              <a:buFont typeface="Arial" panose="020B0604020202020204" pitchFamily="34" charset="0"/>
              <a:buChar char="•"/>
            </a:pPr>
            <a:r>
              <a:rPr lang="ru-RU" sz="1788" b="1" dirty="0"/>
              <a:t>оперативно </a:t>
            </a:r>
            <a:r>
              <a:rPr lang="ru-RU" sz="1788" b="1" dirty="0">
                <a:solidFill>
                  <a:srgbClr val="B04700"/>
                </a:solidFill>
              </a:rPr>
              <a:t>решаются проблемы </a:t>
            </a:r>
            <a:r>
              <a:rPr lang="ru-RU" sz="1788" b="1" dirty="0"/>
              <a:t>и задачи развития территорий;</a:t>
            </a:r>
          </a:p>
          <a:p>
            <a:pPr marL="278634" indent="-278634">
              <a:spcBef>
                <a:spcPct val="35000"/>
              </a:spcBef>
              <a:buFont typeface="Arial" panose="020B0604020202020204" pitchFamily="34" charset="0"/>
              <a:buChar char="•"/>
            </a:pPr>
            <a:r>
              <a:rPr lang="ru-RU" sz="1788" b="1" dirty="0"/>
              <a:t>внедряются </a:t>
            </a:r>
            <a:r>
              <a:rPr lang="ru-RU" sz="1788" b="1" dirty="0">
                <a:solidFill>
                  <a:srgbClr val="B04700"/>
                </a:solidFill>
              </a:rPr>
              <a:t>инновационные технологии</a:t>
            </a:r>
            <a:r>
              <a:rPr lang="ru-RU" sz="1788" b="1" dirty="0"/>
              <a:t> в деятельность органов власти;</a:t>
            </a:r>
          </a:p>
          <a:p>
            <a:pPr marL="278634" indent="-278634">
              <a:spcBef>
                <a:spcPct val="35000"/>
              </a:spcBef>
              <a:buFont typeface="Arial" panose="020B0604020202020204" pitchFamily="34" charset="0"/>
              <a:buChar char="•"/>
            </a:pPr>
            <a:r>
              <a:rPr lang="ru-RU" sz="1788" b="1" dirty="0">
                <a:solidFill>
                  <a:srgbClr val="B04700"/>
                </a:solidFill>
              </a:rPr>
              <a:t>поощряется инициатива </a:t>
            </a:r>
            <a:r>
              <a:rPr lang="ru-RU" sz="1788" b="1" dirty="0"/>
              <a:t>служащих;</a:t>
            </a:r>
          </a:p>
          <a:p>
            <a:pPr marL="278634" indent="-278634">
              <a:spcBef>
                <a:spcPct val="35000"/>
              </a:spcBef>
              <a:buFont typeface="Arial" panose="020B0604020202020204" pitchFamily="34" charset="0"/>
              <a:buChar char="•"/>
            </a:pPr>
            <a:r>
              <a:rPr lang="ru-RU" sz="1788" b="1" dirty="0"/>
              <a:t>устанавливаются </a:t>
            </a:r>
            <a:r>
              <a:rPr lang="ru-RU" sz="1788" b="1" dirty="0"/>
              <a:t>общие </a:t>
            </a:r>
            <a:r>
              <a:rPr lang="ru-RU" sz="1788" b="1" dirty="0">
                <a:solidFill>
                  <a:srgbClr val="B04700"/>
                </a:solidFill>
              </a:rPr>
              <a:t>принципы внутри- и межведомственных </a:t>
            </a:r>
            <a:r>
              <a:rPr lang="ru-RU" sz="1788" b="1" dirty="0">
                <a:solidFill>
                  <a:srgbClr val="B04700"/>
                </a:solidFill>
              </a:rPr>
              <a:t>отношений</a:t>
            </a:r>
            <a:r>
              <a:rPr lang="ru-RU" sz="1788" b="1" dirty="0"/>
              <a:t>, налаживается коммуникация; </a:t>
            </a:r>
          </a:p>
          <a:p>
            <a:pPr marL="278634" indent="-278634">
              <a:spcBef>
                <a:spcPct val="35000"/>
              </a:spcBef>
              <a:buFont typeface="Arial" panose="020B0604020202020204" pitchFamily="34" charset="0"/>
              <a:buChar char="•"/>
            </a:pPr>
            <a:r>
              <a:rPr lang="ru-RU" sz="1788" b="1" dirty="0"/>
              <a:t>формируется </a:t>
            </a:r>
            <a:r>
              <a:rPr lang="ru-RU" sz="1788" b="1" dirty="0"/>
              <a:t>особая </a:t>
            </a:r>
            <a:r>
              <a:rPr lang="ru-RU" sz="1788" b="1" dirty="0">
                <a:solidFill>
                  <a:srgbClr val="B04700"/>
                </a:solidFill>
              </a:rPr>
              <a:t>организационная </a:t>
            </a:r>
            <a:r>
              <a:rPr lang="ru-RU" sz="1788" b="1" dirty="0">
                <a:solidFill>
                  <a:srgbClr val="B04700"/>
                </a:solidFill>
              </a:rPr>
              <a:t>культура </a:t>
            </a:r>
            <a:r>
              <a:rPr lang="ru-RU" sz="1788" b="1" dirty="0"/>
              <a:t>деятельности, ориентированной на результат.</a:t>
            </a:r>
            <a:endParaRPr lang="ru-RU" altLang="ru-RU" sz="1788" b="1" dirty="0">
              <a:solidFill>
                <a:srgbClr val="6C3600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24787" y="898710"/>
            <a:ext cx="9122451" cy="112051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Целевой ориентир Проектной системы</a:t>
            </a:r>
            <a:endParaRPr 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Картинки по запросу инноваци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1" t="-33" r="9170" b="33"/>
          <a:stretch/>
        </p:blipFill>
        <p:spPr bwMode="auto">
          <a:xfrm>
            <a:off x="6735268" y="1867488"/>
            <a:ext cx="2898722" cy="2351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6016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9193E-8E55-4C86-8345-A2F33C14D6D7}" type="slidenum">
              <a:rPr lang="ru-RU" altLang="ru-RU"/>
              <a:pPr/>
              <a:t>4</a:t>
            </a:fld>
            <a:endParaRPr lang="ru-RU" altLang="ru-RU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24787" y="837813"/>
            <a:ext cx="9122451" cy="112051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Наш подход – интеграция проектов различных типов</a:t>
            </a:r>
            <a:endParaRPr 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3"/>
          <p:cNvSpPr>
            <a:spLocks noChangeArrowheads="1"/>
          </p:cNvSpPr>
          <p:nvPr/>
        </p:nvSpPr>
        <p:spPr bwMode="auto">
          <a:xfrm>
            <a:off x="3870599" y="2908887"/>
            <a:ext cx="2228850" cy="804863"/>
          </a:xfrm>
          <a:prstGeom prst="ellipse">
            <a:avLst/>
          </a:prstGeom>
          <a:solidFill>
            <a:schemeClr val="accent1">
              <a:alpha val="60001"/>
            </a:schemeClr>
          </a:solidFill>
          <a:ln w="15875">
            <a:solidFill>
              <a:srgbClr val="0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600" b="1"/>
              <a:t>ПРОЕКТЫ</a:t>
            </a:r>
          </a:p>
        </p:txBody>
      </p:sp>
      <p:sp>
        <p:nvSpPr>
          <p:cNvPr id="8" name="Rectangle 4" descr="Светлый диагональный 2"/>
          <p:cNvSpPr>
            <a:spLocks noChangeArrowheads="1"/>
          </p:cNvSpPr>
          <p:nvPr/>
        </p:nvSpPr>
        <p:spPr bwMode="auto">
          <a:xfrm>
            <a:off x="1636412" y="2150453"/>
            <a:ext cx="2476500" cy="742950"/>
          </a:xfrm>
          <a:prstGeom prst="rect">
            <a:avLst/>
          </a:prstGeom>
          <a:pattFill prst="ltUpDiag">
            <a:fgClr>
              <a:srgbClr val="FFCC99"/>
            </a:fgClr>
            <a:bgClr>
              <a:schemeClr val="bg1"/>
            </a:bgClr>
          </a:pattFill>
          <a:ln w="222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Tx/>
              <a:buNone/>
            </a:pPr>
            <a:endParaRPr lang="ru-RU" altLang="ru-RU" sz="569" dirty="0">
              <a:solidFill>
                <a:srgbClr val="660066"/>
              </a:solidFill>
            </a:endParaRPr>
          </a:p>
          <a:p>
            <a:pPr algn="ctr">
              <a:buFontTx/>
              <a:buNone/>
            </a:pPr>
            <a:r>
              <a:rPr lang="ru-RU" altLang="ru-RU" sz="1950" b="1" dirty="0">
                <a:solidFill>
                  <a:srgbClr val="660066"/>
                </a:solidFill>
              </a:rPr>
              <a:t>Социальные</a:t>
            </a:r>
            <a:endParaRPr lang="ru-RU" altLang="ru-RU" sz="1950" b="1" dirty="0">
              <a:solidFill>
                <a:srgbClr val="660066"/>
              </a:solidFill>
            </a:endParaRPr>
          </a:p>
        </p:txBody>
      </p:sp>
      <p:sp>
        <p:nvSpPr>
          <p:cNvPr id="9" name="Line 5"/>
          <p:cNvSpPr>
            <a:spLocks noChangeShapeType="1"/>
          </p:cNvSpPr>
          <p:nvPr/>
        </p:nvSpPr>
        <p:spPr bwMode="auto">
          <a:xfrm flipV="1">
            <a:off x="4985023" y="2475495"/>
            <a:ext cx="563618" cy="421111"/>
          </a:xfrm>
          <a:prstGeom prst="line">
            <a:avLst/>
          </a:prstGeom>
          <a:noFill/>
          <a:ln w="15875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463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729286" y="4998433"/>
            <a:ext cx="3033713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1300" b="1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Выделенные направления деятельности, реализация которых в формате проектов более эффективна</a:t>
            </a:r>
            <a:endParaRPr lang="ru-RU" altLang="ru-RU" sz="1300" b="1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 flipH="1" flipV="1">
            <a:off x="4112915" y="2475496"/>
            <a:ext cx="872112" cy="433388"/>
          </a:xfrm>
          <a:prstGeom prst="line">
            <a:avLst/>
          </a:prstGeom>
          <a:noFill/>
          <a:ln w="15875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463"/>
          </a:p>
        </p:txBody>
      </p:sp>
      <p:sp>
        <p:nvSpPr>
          <p:cNvPr id="12" name="Rectangle 8" descr="Светлый диагональный 2"/>
          <p:cNvSpPr>
            <a:spLocks noChangeArrowheads="1"/>
          </p:cNvSpPr>
          <p:nvPr/>
        </p:nvSpPr>
        <p:spPr bwMode="auto">
          <a:xfrm>
            <a:off x="5548641" y="2153655"/>
            <a:ext cx="3095625" cy="742950"/>
          </a:xfrm>
          <a:prstGeom prst="rect">
            <a:avLst/>
          </a:prstGeom>
          <a:pattFill prst="ltUpDiag">
            <a:fgClr>
              <a:srgbClr val="FFCC99"/>
            </a:fgClr>
            <a:bgClr>
              <a:schemeClr val="bg1"/>
            </a:bgClr>
          </a:pattFill>
          <a:ln w="2222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Tx/>
              <a:buNone/>
            </a:pPr>
            <a:endParaRPr lang="ru-RU" altLang="ru-RU" sz="813" dirty="0">
              <a:solidFill>
                <a:srgbClr val="660066"/>
              </a:solidFill>
            </a:endParaRPr>
          </a:p>
          <a:p>
            <a:pPr algn="ctr">
              <a:buFontTx/>
              <a:buNone/>
            </a:pPr>
            <a:r>
              <a:rPr lang="ru-RU" altLang="ru-RU" sz="1950" b="1" dirty="0">
                <a:solidFill>
                  <a:srgbClr val="660066"/>
                </a:solidFill>
              </a:rPr>
              <a:t>Инвестиционные</a:t>
            </a:r>
            <a:endParaRPr lang="ru-RU" altLang="ru-RU" sz="1950" b="1" dirty="0">
              <a:solidFill>
                <a:srgbClr val="660066"/>
              </a:solidFill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5482464" y="5003234"/>
            <a:ext cx="278606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1300" b="1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Рационализаторские предложения</a:t>
            </a:r>
            <a:endParaRPr lang="ru-RU" altLang="ru-RU" sz="1300" b="1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8" descr="Светлый диагональный 2"/>
          <p:cNvSpPr>
            <a:spLocks noChangeArrowheads="1"/>
          </p:cNvSpPr>
          <p:nvPr/>
        </p:nvSpPr>
        <p:spPr bwMode="auto">
          <a:xfrm>
            <a:off x="3400919" y="3945920"/>
            <a:ext cx="3095625" cy="433388"/>
          </a:xfrm>
          <a:prstGeom prst="rect">
            <a:avLst/>
          </a:prstGeom>
          <a:pattFill prst="ltUpDiag">
            <a:fgClr>
              <a:srgbClr val="FFCC99"/>
            </a:fgClr>
            <a:bgClr>
              <a:schemeClr val="bg1"/>
            </a:bgClr>
          </a:pattFill>
          <a:ln w="2222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975"/>
              </a:spcBef>
              <a:buNone/>
            </a:pPr>
            <a:r>
              <a:rPr lang="ru-RU" altLang="ru-RU" sz="1950" b="1" dirty="0">
                <a:solidFill>
                  <a:srgbClr val="660066"/>
                </a:solidFill>
              </a:rPr>
              <a:t>Управленческие</a:t>
            </a:r>
            <a:endParaRPr lang="ru-RU" altLang="ru-RU" sz="1950" b="1" dirty="0">
              <a:solidFill>
                <a:srgbClr val="660066"/>
              </a:solidFill>
            </a:endParaRPr>
          </a:p>
        </p:txBody>
      </p:sp>
      <p:sp>
        <p:nvSpPr>
          <p:cNvPr id="15" name="Rectangle 8" descr="Светлый диагональный 2"/>
          <p:cNvSpPr>
            <a:spLocks noChangeArrowheads="1"/>
          </p:cNvSpPr>
          <p:nvPr/>
        </p:nvSpPr>
        <p:spPr bwMode="auto">
          <a:xfrm>
            <a:off x="5196380" y="4565042"/>
            <a:ext cx="3447886" cy="371475"/>
          </a:xfrm>
          <a:prstGeom prst="rect">
            <a:avLst/>
          </a:prstGeom>
          <a:pattFill prst="ltUpDiag">
            <a:fgClr>
              <a:srgbClr val="FFCC99"/>
            </a:fgClr>
            <a:bgClr>
              <a:schemeClr val="bg1"/>
            </a:bgClr>
          </a:pattFill>
          <a:ln w="2222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Tx/>
              <a:buNone/>
            </a:pPr>
            <a:r>
              <a:rPr lang="ru-RU" altLang="ru-RU" sz="1950" b="1" dirty="0">
                <a:solidFill>
                  <a:srgbClr val="660066"/>
                </a:solidFill>
              </a:rPr>
              <a:t>Внутриорганизационные</a:t>
            </a:r>
            <a:endParaRPr lang="ru-RU" altLang="ru-RU" sz="1950" b="1" dirty="0">
              <a:solidFill>
                <a:srgbClr val="660066"/>
              </a:solidFill>
            </a:endParaRPr>
          </a:p>
        </p:txBody>
      </p:sp>
      <p:sp>
        <p:nvSpPr>
          <p:cNvPr id="16" name="Rectangle 8" descr="Светлый диагональный 2"/>
          <p:cNvSpPr>
            <a:spLocks noChangeArrowheads="1"/>
          </p:cNvSpPr>
          <p:nvPr/>
        </p:nvSpPr>
        <p:spPr bwMode="auto">
          <a:xfrm>
            <a:off x="1667369" y="4565042"/>
            <a:ext cx="3095625" cy="371475"/>
          </a:xfrm>
          <a:prstGeom prst="rect">
            <a:avLst/>
          </a:prstGeom>
          <a:pattFill prst="ltUpDiag">
            <a:fgClr>
              <a:srgbClr val="FFCC99"/>
            </a:fgClr>
            <a:bgClr>
              <a:schemeClr val="bg1"/>
            </a:bgClr>
          </a:pattFill>
          <a:ln w="2222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Tx/>
              <a:buNone/>
            </a:pPr>
            <a:r>
              <a:rPr lang="ru-RU" altLang="ru-RU" sz="1950" b="1" dirty="0">
                <a:solidFill>
                  <a:srgbClr val="660066"/>
                </a:solidFill>
              </a:rPr>
              <a:t>Развития территории</a:t>
            </a:r>
            <a:endParaRPr lang="ru-RU" altLang="ru-RU" sz="1950" b="1" dirty="0">
              <a:solidFill>
                <a:srgbClr val="660066"/>
              </a:solidFill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1605455" y="2893409"/>
            <a:ext cx="250745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ru-RU" sz="1300" b="1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конкурсов для НКО, </a:t>
            </a:r>
            <a:r>
              <a:rPr lang="ru-RU" altLang="ru-RU" sz="1300" b="1" dirty="0" err="1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ТОСов</a:t>
            </a:r>
            <a:r>
              <a:rPr lang="ru-RU" altLang="ru-RU" sz="1300" b="1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молодежи</a:t>
            </a:r>
            <a:endParaRPr lang="ru-RU" altLang="ru-RU" sz="1300" b="1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156024" y="2893409"/>
            <a:ext cx="250745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ru-RU" altLang="ru-RU" sz="1300" b="1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сопровождения инвесторов</a:t>
            </a:r>
            <a:endParaRPr lang="ru-RU" altLang="ru-RU" sz="1300" b="1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Line 7"/>
          <p:cNvSpPr>
            <a:spLocks noChangeShapeType="1"/>
          </p:cNvSpPr>
          <p:nvPr/>
        </p:nvSpPr>
        <p:spPr bwMode="auto">
          <a:xfrm>
            <a:off x="4954067" y="3698266"/>
            <a:ext cx="0" cy="247650"/>
          </a:xfrm>
          <a:prstGeom prst="line">
            <a:avLst/>
          </a:prstGeom>
          <a:noFill/>
          <a:ln w="15875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463"/>
          </a:p>
        </p:txBody>
      </p:sp>
      <p:sp>
        <p:nvSpPr>
          <p:cNvPr id="20" name="Line 7"/>
          <p:cNvSpPr>
            <a:spLocks noChangeShapeType="1"/>
          </p:cNvSpPr>
          <p:nvPr/>
        </p:nvSpPr>
        <p:spPr bwMode="auto">
          <a:xfrm flipH="1">
            <a:off x="3215180" y="4379305"/>
            <a:ext cx="1733550" cy="185738"/>
          </a:xfrm>
          <a:prstGeom prst="line">
            <a:avLst/>
          </a:prstGeom>
          <a:noFill/>
          <a:ln w="15875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463"/>
          </a:p>
        </p:txBody>
      </p:sp>
      <p:sp>
        <p:nvSpPr>
          <p:cNvPr id="21" name="Line 7"/>
          <p:cNvSpPr>
            <a:spLocks noChangeShapeType="1"/>
          </p:cNvSpPr>
          <p:nvPr/>
        </p:nvSpPr>
        <p:spPr bwMode="auto">
          <a:xfrm>
            <a:off x="4948736" y="4379305"/>
            <a:ext cx="1795463" cy="185738"/>
          </a:xfrm>
          <a:prstGeom prst="line">
            <a:avLst/>
          </a:prstGeom>
          <a:noFill/>
          <a:ln w="15875">
            <a:solidFill>
              <a:srgbClr val="00808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463"/>
          </a:p>
        </p:txBody>
      </p:sp>
    </p:spTree>
    <p:extLst>
      <p:ext uri="{BB962C8B-B14F-4D97-AF65-F5344CB8AC3E}">
        <p14:creationId xmlns:p14="http://schemas.microsoft.com/office/powerpoint/2010/main" val="34392494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690233"/>
            <a:ext cx="99060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Алгоритм работы с Заказчиком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трелка вправо 32"/>
          <p:cNvSpPr/>
          <p:nvPr/>
        </p:nvSpPr>
        <p:spPr>
          <a:xfrm>
            <a:off x="4853844" y="3400616"/>
            <a:ext cx="160873" cy="680167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ts val="488"/>
              </a:spcAft>
            </a:pPr>
            <a:endParaRPr lang="ru-RU" sz="1625" b="1">
              <a:solidFill>
                <a:srgbClr val="292929"/>
              </a:solidFill>
              <a:latin typeface="Arial" charset="0"/>
            </a:endParaRPr>
          </a:p>
        </p:txBody>
      </p:sp>
      <p:sp>
        <p:nvSpPr>
          <p:cNvPr id="34" name="Стрелка вправо 33"/>
          <p:cNvSpPr/>
          <p:nvPr/>
        </p:nvSpPr>
        <p:spPr>
          <a:xfrm>
            <a:off x="2792258" y="3400616"/>
            <a:ext cx="136208" cy="680167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ts val="488"/>
              </a:spcAft>
            </a:pPr>
            <a:endParaRPr lang="ru-RU" sz="1625" b="1">
              <a:solidFill>
                <a:srgbClr val="292929"/>
              </a:solidFill>
              <a:latin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271" y="1311593"/>
            <a:ext cx="2439353" cy="47548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 1. Исследовательский</a:t>
            </a:r>
          </a:p>
          <a:p>
            <a:pPr algn="ctr"/>
            <a:endParaRPr lang="ru-RU" sz="13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3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3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Исследование 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текущего уровня развития системы проектного управления в организации 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Заказчика          (инструменты 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исследования: анализ документации, интервью с сотрудниками организации 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Заказчика).</a:t>
            </a:r>
          </a:p>
          <a:p>
            <a:pPr marL="278634" indent="-278634"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квалификации руководства организации Заказчика по курсу «Управление проектами».</a:t>
            </a:r>
          </a:p>
          <a:p>
            <a:pPr marL="278634" indent="-278634">
              <a:buFont typeface="+mj-lt"/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реестра рисков.</a:t>
            </a:r>
          </a:p>
          <a:p>
            <a:pPr algn="just"/>
            <a:endParaRPr lang="ru-RU" sz="1463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33720" y="1311593"/>
            <a:ext cx="1721167" cy="47548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 2. </a:t>
            </a:r>
            <a:r>
              <a:rPr lang="ru-RU" sz="1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Адаптация </a:t>
            </a:r>
            <a:r>
              <a:rPr lang="ru-RU" sz="1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системы проектного управления в организации </a:t>
            </a:r>
            <a:r>
              <a:rPr lang="ru-RU" sz="1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Заказчика</a:t>
            </a:r>
          </a:p>
          <a:p>
            <a:endParaRPr lang="ru-RU" sz="13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концепции проектного 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управления.</a:t>
            </a:r>
            <a:endParaRPr lang="ru-RU" sz="13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AutoNum type="arabicPeriod"/>
            </a:pP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реестров проектов и планов проектов.</a:t>
            </a:r>
            <a:endParaRPr lang="ru-RU" sz="13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163503" y="1311593"/>
            <a:ext cx="4531995" cy="47548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488"/>
              </a:spcBef>
            </a:pPr>
            <a:endParaRPr lang="ru-RU" sz="13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488"/>
              </a:spcBef>
            </a:pPr>
            <a:r>
              <a:rPr lang="ru-RU" sz="1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 3. Внедрение системы проектного управления в </a:t>
            </a:r>
            <a:r>
              <a:rPr lang="ru-RU" sz="1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 </a:t>
            </a:r>
            <a:r>
              <a:rPr lang="ru-RU" sz="1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Заказчика</a:t>
            </a:r>
          </a:p>
          <a:p>
            <a:endParaRPr lang="ru-RU" sz="1138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шаблонов документов по управлению проектами. </a:t>
            </a:r>
            <a:endParaRPr lang="ru-RU" sz="1138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схемы процессов проектного управления (модель «как будет»). </a:t>
            </a:r>
            <a:endParaRPr lang="ru-RU" sz="1138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Положения о проектной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деятельности, Положения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Проектном совете,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Положения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Проектном офисе,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Регламента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проектного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управления.</a:t>
            </a: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Заполнение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шаблонов документов проектного управления по двум проектам. </a:t>
            </a:r>
            <a:endParaRPr lang="ru-RU" sz="1138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Заполнение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отчета для одного Проектного совета. </a:t>
            </a:r>
            <a:endParaRPr lang="ru-RU" sz="1138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Доработка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нормативно-методической документации по проектному управлению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Тестовое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сопровождение двух проектов Заказчика (по согласованию с Заказчиком) и обучение на данной базе запуску новых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проектов.</a:t>
            </a:r>
            <a:endParaRPr lang="ru-RU" sz="1138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новой либо адаптация действующей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автоматизированной системы управления проектами под потребности организации Заказчика на базе программного продукта 1С (включая обучение сотрудников).</a:t>
            </a: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квалификации сотрудников организации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Заказчика по курсу «Управление проектами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ru-RU" sz="1138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>
              <a:buAutoNum type="arabicPeriod"/>
            </a:pP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сопровождение работы системы проектного управления в течение гарантийного </a:t>
            </a:r>
            <a:r>
              <a:rPr lang="ru-RU" sz="113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срока.</a:t>
            </a:r>
            <a:endParaRPr lang="ru-RU" sz="1138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8634" indent="-278634" algn="just">
              <a:buAutoNum type="arabicPeriod"/>
            </a:pPr>
            <a:endParaRPr lang="ru-RU" sz="1463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5145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738" y="1799991"/>
            <a:ext cx="7058025" cy="4291246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71512" indent="-371512">
              <a:spcBef>
                <a:spcPts val="975"/>
              </a:spcBef>
              <a:buAutoNum type="arabicParenR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цели и задач функционирования проектной системы, позиционирование ее в системе стратегического, программно-целевого и текущего управления регионом;</a:t>
            </a:r>
          </a:p>
          <a:p>
            <a:pPr marL="371512" indent="-371512">
              <a:spcBef>
                <a:spcPts val="975"/>
              </a:spcBef>
              <a:buAutoNum type="arabicParenR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разработка региональной нормативной базы и модельных локальных актов;</a:t>
            </a:r>
          </a:p>
          <a:p>
            <a:pPr marL="371512" indent="-371512">
              <a:spcBef>
                <a:spcPts val="975"/>
              </a:spcBef>
              <a:buAutoNum type="arabicParenR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концепции проектного офиса и функциональных ролей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в системе проектного управления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(инициатор, куратор, руководитель, администратор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т.д.);</a:t>
            </a:r>
            <a:endParaRPr lang="ru-RU" sz="1625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71512" indent="-371512">
              <a:spcBef>
                <a:spcPts val="975"/>
              </a:spcBef>
              <a:buAutoNum type="arabicParenR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требований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к структуре проекта и ее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элементам: проблемная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ситуация, цели, задачи, концепция проекта, мероприятия, исполнители, ресурсы, ожидаемые результаты;</a:t>
            </a:r>
          </a:p>
          <a:p>
            <a:pPr marL="371512" indent="-371512">
              <a:spcBef>
                <a:spcPts val="975"/>
              </a:spcBef>
              <a:buAutoNum type="arabicParenR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создание моделей управления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предметной областью, сроками, финансами, рисками, персоналом и иными элементами проектного управления с учетом специфики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органа либо учреждения;</a:t>
            </a:r>
            <a:endParaRPr lang="ru-RU" sz="1625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Картинки по запросу проект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3" r="8423" b="12540"/>
          <a:stretch/>
        </p:blipFill>
        <p:spPr bwMode="auto">
          <a:xfrm>
            <a:off x="7137199" y="1782099"/>
            <a:ext cx="2594235" cy="216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43588" y="740375"/>
            <a:ext cx="9122451" cy="94269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Примерный перечень работ по созданию и развитию Проектной системы</a:t>
            </a:r>
            <a:endParaRPr 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641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588" y="740373"/>
            <a:ext cx="9122451" cy="572437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rmAutofit fontScale="90000"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Примерный перечень работ по созданию и развитию Проектной системы</a:t>
            </a:r>
            <a:endParaRPr 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Картинки по запросу проект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3" r="8423" b="12540"/>
          <a:stretch/>
        </p:blipFill>
        <p:spPr bwMode="auto">
          <a:xfrm>
            <a:off x="7137199" y="1782099"/>
            <a:ext cx="2594235" cy="216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0523" y="1780710"/>
            <a:ext cx="6748463" cy="41062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71512" indent="-371512">
              <a:spcAft>
                <a:spcPts val="975"/>
              </a:spcAft>
              <a:buFont typeface="+mj-lt"/>
              <a:buAutoNum type="arabicParenR" startAt="6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форм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участия органов исполнительной власти региона,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федерального центра, муниципальных образований,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бизнеса (инвесторов) и общественности в проектной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системе;</a:t>
            </a:r>
          </a:p>
          <a:p>
            <a:pPr marL="371512" indent="-371512">
              <a:spcAft>
                <a:spcPts val="975"/>
              </a:spcAft>
              <a:buFont typeface="+mj-lt"/>
              <a:buAutoNum type="arabicParenR" startAt="6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увязка проектной системы с системами государственно-частного партнерства;</a:t>
            </a:r>
            <a:endParaRPr lang="ru-RU" sz="1625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71512" indent="-371512">
              <a:spcAft>
                <a:spcPts val="975"/>
              </a:spcAft>
              <a:buFont typeface="+mj-lt"/>
              <a:buAutoNum type="arabicParenR" startAt="6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разработка системы финансирования проектной деятельности;</a:t>
            </a:r>
          </a:p>
          <a:p>
            <a:pPr marL="371512" indent="-371512">
              <a:spcAft>
                <a:spcPts val="975"/>
              </a:spcAft>
              <a:buFont typeface="+mj-lt"/>
              <a:buAutoNum type="arabicParenR" startAt="6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разработка порядка материального стимулирования участников 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проектной деятельности за успешную реализацию проектов (прохождение контрольных точек крупных проектов);</a:t>
            </a:r>
          </a:p>
          <a:p>
            <a:pPr marL="371512" indent="-371512">
              <a:spcAft>
                <a:spcPts val="975"/>
              </a:spcAft>
              <a:buFont typeface="+mj-lt"/>
              <a:buAutoNum type="arabicParenR" startAt="6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разработка </a:t>
            </a:r>
            <a:r>
              <a:rPr lang="ru-RU" sz="1625" b="1" dirty="0" err="1">
                <a:latin typeface="Arial" panose="020B0604020202020204" pitchFamily="34" charset="0"/>
                <a:cs typeface="Arial" panose="020B0604020202020204" pitchFamily="34" charset="0"/>
              </a:rPr>
              <a:t>медиаплана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 по освещению процесса создания проектной системы в СМИ.</a:t>
            </a:r>
            <a:endParaRPr lang="ru-RU" altLang="ru-RU" sz="1625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0389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66160" y="752552"/>
            <a:ext cx="74295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Учитываем ожидания всех субъектов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3714750" y="2969816"/>
            <a:ext cx="3041452" cy="2983409"/>
          </a:xfrm>
          <a:prstGeom prst="ellipse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ru-RU" sz="1463"/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4591844" y="1579367"/>
            <a:ext cx="3041452" cy="2983409"/>
          </a:xfrm>
          <a:prstGeom prst="ellipse">
            <a:avLst/>
          </a:prstGeom>
          <a:solidFill>
            <a:srgbClr val="92D050">
              <a:alpha val="50000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ru-RU" sz="1463"/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2807990" y="1579367"/>
            <a:ext cx="3041452" cy="2983409"/>
          </a:xfrm>
          <a:prstGeom prst="ellipse">
            <a:avLst/>
          </a:prstGeom>
          <a:solidFill>
            <a:schemeClr val="accent2">
              <a:lumMod val="75000"/>
              <a:alpha val="5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ru-RU" sz="1463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139483" y="2601051"/>
            <a:ext cx="1189236" cy="388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r">
              <a:lnSpc>
                <a:spcPct val="90000"/>
              </a:lnSpc>
              <a:spcBef>
                <a:spcPts val="528"/>
              </a:spcBef>
            </a:pPr>
            <a:r>
              <a:rPr lang="ru-RU" altLang="ru-RU" sz="2275" b="1" dirty="0"/>
              <a:t>Власть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961137" y="2341791"/>
            <a:ext cx="1189236" cy="433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r">
              <a:lnSpc>
                <a:spcPct val="90000"/>
              </a:lnSpc>
              <a:spcBef>
                <a:spcPts val="528"/>
              </a:spcBef>
            </a:pPr>
            <a:r>
              <a:rPr lang="ru-RU" altLang="ru-RU" sz="2275" b="1" dirty="0"/>
              <a:t>Бизнес</a:t>
            </a:r>
            <a:r>
              <a:rPr lang="ru-RU" altLang="ru-RU" sz="2600" b="1" dirty="0"/>
              <a:t> </a:t>
            </a: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4148137" y="4919675"/>
            <a:ext cx="2258284" cy="388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73125" tIns="36563" rIns="73125" bIns="36563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lnSpc>
                <a:spcPct val="90000"/>
              </a:lnSpc>
              <a:spcBef>
                <a:spcPts val="528"/>
              </a:spcBef>
            </a:pPr>
            <a:r>
              <a:rPr lang="ru-RU" altLang="ru-RU" sz="2275" b="1" dirty="0"/>
              <a:t>Население</a:t>
            </a:r>
            <a:endParaRPr lang="ru-RU" altLang="ru-RU" sz="2275" b="1" dirty="0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209188" y="1579365"/>
            <a:ext cx="2701716" cy="4524418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8634" indent="-278634" algn="l">
              <a:spcAft>
                <a:spcPts val="975"/>
              </a:spcAft>
              <a:buFont typeface="Arial" panose="020B0604020202020204" pitchFamily="34" charset="0"/>
              <a:buChar char="•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Проекты становится «дорожными картами» для каждого исполнителя</a:t>
            </a:r>
          </a:p>
          <a:p>
            <a:pPr marL="278634" indent="-278634" algn="l">
              <a:spcAft>
                <a:spcPts val="975"/>
              </a:spcAft>
              <a:buFont typeface="Arial" panose="020B0604020202020204" pitchFamily="34" charset="0"/>
              <a:buChar char="•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Проектный подход упрощает решение текущих задач</a:t>
            </a:r>
          </a:p>
          <a:p>
            <a:pPr marL="278634" indent="-278634" algn="l">
              <a:spcAft>
                <a:spcPts val="975"/>
              </a:spcAft>
              <a:buFont typeface="Arial" panose="020B0604020202020204" pitchFamily="34" charset="0"/>
              <a:buChar char="•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Определяется ответственность за отклонения в реализации проектов</a:t>
            </a:r>
          </a:p>
          <a:p>
            <a:pPr marL="278634" indent="-278634" algn="l">
              <a:buFont typeface="Arial" panose="020B0604020202020204" pitchFamily="34" charset="0"/>
              <a:buChar char="•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Проектный подход оказывает влияние на кадровое развитие, антикоррупционную деятельность</a:t>
            </a:r>
            <a:endParaRPr lang="ru-RU" sz="1625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7204288" y="1492712"/>
            <a:ext cx="2701716" cy="273303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8634" indent="-278634" algn="l">
              <a:spcAft>
                <a:spcPts val="975"/>
              </a:spcAft>
              <a:buFont typeface="Arial" panose="020B0604020202020204" pitchFamily="34" charset="0"/>
              <a:buChar char="•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Ряд проектов учитывают пожелания и возможности бизнеса</a:t>
            </a:r>
          </a:p>
          <a:p>
            <a:pPr marL="278634" indent="-278634" algn="l">
              <a:spcAft>
                <a:spcPts val="975"/>
              </a:spcAft>
              <a:buFont typeface="Arial" panose="020B0604020202020204" pitchFamily="34" charset="0"/>
              <a:buChar char="•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встраиваться в проекты: создавать электронные площадки, структуры ГЧП и т.д.</a:t>
            </a:r>
            <a:endParaRPr lang="ru-RU" sz="1625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6823297" y="4528199"/>
            <a:ext cx="2701716" cy="156079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8634" indent="-278634" algn="l">
              <a:spcAft>
                <a:spcPts val="975"/>
              </a:spcAft>
              <a:buFont typeface="Arial" panose="020B0604020202020204" pitchFamily="34" charset="0"/>
              <a:buChar char="•"/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Проекты как «каталог возможностей»: каждый может найти свое место в общем деле</a:t>
            </a:r>
          </a:p>
        </p:txBody>
      </p:sp>
    </p:spTree>
    <p:extLst>
      <p:ext uri="{BB962C8B-B14F-4D97-AF65-F5344CB8AC3E}">
        <p14:creationId xmlns:p14="http://schemas.microsoft.com/office/powerpoint/2010/main" val="16513127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588" y="740373"/>
            <a:ext cx="9122451" cy="1010900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rmAutofit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Пример. Идея проекта «Духовно-нравственная безопасность»</a:t>
            </a:r>
            <a:endParaRPr 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43592" y="2308409"/>
            <a:ext cx="6272449" cy="1220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78634" indent="-278634">
              <a:spcBef>
                <a:spcPts val="0"/>
              </a:spcBef>
              <a:spcAft>
                <a:spcPts val="488"/>
              </a:spcAft>
              <a:tabLst>
                <a:tab pos="7739" algn="l"/>
              </a:tabLst>
            </a:pPr>
            <a:r>
              <a:rPr lang="ru-RU" sz="1625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Засилье массовой культуры.</a:t>
            </a:r>
          </a:p>
          <a:p>
            <a:pPr marL="278634" indent="-278634">
              <a:spcBef>
                <a:spcPts val="0"/>
              </a:spcBef>
              <a:spcAft>
                <a:spcPts val="488"/>
              </a:spcAft>
              <a:tabLst>
                <a:tab pos="7739" algn="l"/>
              </a:tabLst>
            </a:pPr>
            <a:r>
              <a:rPr lang="ru-RU" altLang="ru-RU" sz="1625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Пропаганда </a:t>
            </a:r>
            <a:r>
              <a:rPr lang="ru-RU" altLang="ru-RU" sz="1625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антиценностей</a:t>
            </a:r>
            <a:r>
              <a:rPr lang="ru-RU" altLang="ru-RU" sz="1625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</a:t>
            </a:r>
            <a:endParaRPr lang="ru-RU" altLang="ru-RU" sz="1625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278634" indent="-278634">
              <a:spcBef>
                <a:spcPts val="0"/>
              </a:spcBef>
              <a:spcAft>
                <a:spcPts val="488"/>
              </a:spcAft>
              <a:tabLst>
                <a:tab pos="7739" algn="l"/>
              </a:tabLst>
            </a:pPr>
            <a:r>
              <a:rPr lang="ru-RU" altLang="ru-RU" sz="1625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Родители и воспитательные работники не знают, в каком направлении воспитывать молодое поколение.</a:t>
            </a:r>
            <a:endParaRPr lang="ru-RU" altLang="ru-RU" sz="1625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243591" y="1907941"/>
            <a:ext cx="1692953" cy="396567"/>
          </a:xfrm>
          <a:prstGeom prst="rect">
            <a:avLst/>
          </a:prstGeom>
          <a:solidFill>
            <a:srgbClr val="E46C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Проблема</a:t>
            </a:r>
            <a:endParaRPr lang="ru-RU" altLang="ru-RU" sz="1625" dirty="0"/>
          </a:p>
        </p:txBody>
      </p:sp>
      <p:sp>
        <p:nvSpPr>
          <p:cNvPr id="6" name="Rectangle 18"/>
          <p:cNvSpPr>
            <a:spLocks noChangeArrowheads="1"/>
          </p:cNvSpPr>
          <p:nvPr/>
        </p:nvSpPr>
        <p:spPr bwMode="auto">
          <a:xfrm>
            <a:off x="243591" y="3602040"/>
            <a:ext cx="1692953" cy="396567"/>
          </a:xfrm>
          <a:prstGeom prst="rect">
            <a:avLst/>
          </a:prstGeom>
          <a:solidFill>
            <a:srgbClr val="E46C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Решение</a:t>
            </a:r>
            <a:endParaRPr lang="ru-RU" altLang="ru-RU" sz="1625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3590" y="4046802"/>
            <a:ext cx="6357706" cy="2099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78634" indent="-278634">
              <a:spcBef>
                <a:spcPts val="0"/>
              </a:spcBef>
              <a:spcAft>
                <a:spcPts val="488"/>
              </a:spcAft>
              <a:tabLst>
                <a:tab pos="7739" algn="l"/>
              </a:tabLst>
            </a:pPr>
            <a:r>
              <a:rPr lang="ru-RU" sz="1625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Разработка алгоритма оценки культурной продукции с позиции традиционных семейных ценностей.</a:t>
            </a:r>
          </a:p>
          <a:p>
            <a:pPr marL="278634" indent="-278634">
              <a:spcBef>
                <a:spcPts val="0"/>
              </a:spcBef>
              <a:spcAft>
                <a:spcPts val="488"/>
              </a:spcAft>
              <a:tabLst>
                <a:tab pos="7739" algn="l"/>
              </a:tabLst>
            </a:pPr>
            <a:r>
              <a:rPr lang="ru-RU" sz="1625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Создание общественно-экспертного совета.</a:t>
            </a:r>
          </a:p>
          <a:p>
            <a:pPr marL="278634" indent="-278634">
              <a:spcBef>
                <a:spcPts val="0"/>
              </a:spcBef>
              <a:spcAft>
                <a:spcPts val="488"/>
              </a:spcAft>
              <a:tabLst>
                <a:tab pos="7739" algn="l"/>
              </a:tabLst>
            </a:pPr>
            <a:r>
              <a:rPr lang="ru-RU" sz="1625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Проведение цикла обучающих мероприятий.</a:t>
            </a:r>
          </a:p>
          <a:p>
            <a:pPr marL="278634" indent="-278634">
              <a:spcBef>
                <a:spcPts val="0"/>
              </a:spcBef>
              <a:spcAft>
                <a:spcPts val="488"/>
              </a:spcAft>
              <a:tabLst>
                <a:tab pos="7739" algn="l"/>
              </a:tabLst>
            </a:pPr>
            <a:r>
              <a:rPr lang="ru-RU" sz="1625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Разработка учебных материалов, буклетов и социальной рекламы для родителей и воспитателей.</a:t>
            </a:r>
          </a:p>
          <a:p>
            <a:pPr marL="278634" indent="-278634">
              <a:spcBef>
                <a:spcPts val="0"/>
              </a:spcBef>
              <a:spcAft>
                <a:spcPts val="488"/>
              </a:spcAft>
              <a:tabLst>
                <a:tab pos="7739" algn="l"/>
              </a:tabLst>
            </a:pPr>
            <a:r>
              <a:rPr lang="ru-RU" sz="1625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Создание Экспертно-методической сети.</a:t>
            </a: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6737291" y="1922514"/>
            <a:ext cx="2994131" cy="620430"/>
          </a:xfrm>
          <a:prstGeom prst="rect">
            <a:avLst/>
          </a:prstGeom>
          <a:solidFill>
            <a:srgbClr val="E46C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Позитивные группы и ресурсы</a:t>
            </a:r>
            <a:endParaRPr lang="ru-RU" altLang="ru-RU" sz="1625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292" y="2566782"/>
            <a:ext cx="2715503" cy="120664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737291" y="3853443"/>
            <a:ext cx="2061718" cy="317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463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3"/>
              </a:rPr>
              <a:t>Научи хорошему 2.0</a:t>
            </a:r>
            <a:endParaRPr lang="ru-RU" sz="1463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1" b="10273"/>
          <a:stretch/>
        </p:blipFill>
        <p:spPr>
          <a:xfrm>
            <a:off x="6737297" y="4242194"/>
            <a:ext cx="2764431" cy="131049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717584" y="5697909"/>
            <a:ext cx="1406282" cy="317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463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hlinkClick r:id="rId5"/>
              </a:rPr>
              <a:t>Киноревизор</a:t>
            </a:r>
            <a:endParaRPr lang="ru-RU" sz="1463" dirty="0"/>
          </a:p>
        </p:txBody>
      </p:sp>
    </p:spTree>
    <p:extLst>
      <p:ext uri="{BB962C8B-B14F-4D97-AF65-F5344CB8AC3E}">
        <p14:creationId xmlns:p14="http://schemas.microsoft.com/office/powerpoint/2010/main" val="8602494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588" y="740373"/>
            <a:ext cx="9122451" cy="1010900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rmAutofit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Пример. Работы по договору о содействии в реализации конкретного проекта</a:t>
            </a:r>
            <a:endParaRPr 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89742" y="2317311"/>
            <a:ext cx="9256429" cy="389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78634" indent="-278634">
              <a:buFont typeface="+mj-lt"/>
              <a:buAutoNum type="arabicPeriod"/>
            </a:pPr>
            <a:r>
              <a:rPr lang="ru-RU" sz="1300" b="1" dirty="0"/>
              <a:t>Экспертиза и доработка проектной документации в соответствии с методологическими принципами и нормативной </a:t>
            </a:r>
            <a:r>
              <a:rPr lang="ru-RU" sz="1300" b="1" dirty="0"/>
              <a:t>базой.</a:t>
            </a:r>
          </a:p>
          <a:p>
            <a:pPr marL="278634" indent="-278634">
              <a:buFont typeface="+mj-lt"/>
              <a:buAutoNum type="arabicPeriod"/>
            </a:pPr>
            <a:r>
              <a:rPr lang="ru-RU" sz="1300" b="1" dirty="0"/>
              <a:t>Разработка </a:t>
            </a:r>
            <a:r>
              <a:rPr lang="ru-RU" sz="1300" b="1" dirty="0"/>
              <a:t>Концепции </a:t>
            </a:r>
            <a:r>
              <a:rPr lang="ru-RU" sz="1300" b="1" dirty="0"/>
              <a:t>проекта, </a:t>
            </a:r>
            <a:r>
              <a:rPr lang="ru-RU" sz="1300" b="1" dirty="0"/>
              <a:t>которая должна содержать:</a:t>
            </a:r>
          </a:p>
          <a:p>
            <a:pPr marL="232195" indent="-232195"/>
            <a:r>
              <a:rPr lang="ru-RU" sz="1300" b="1" dirty="0"/>
              <a:t>Аналитическую справку об опыте поддержки и </a:t>
            </a:r>
            <a:r>
              <a:rPr lang="ru-RU" sz="1300" b="1" dirty="0"/>
              <a:t>развития данного направления в России и за рубежом.</a:t>
            </a:r>
            <a:endParaRPr lang="ru-RU" sz="1300" b="1" dirty="0"/>
          </a:p>
          <a:p>
            <a:pPr marL="232195" indent="-232195"/>
            <a:r>
              <a:rPr lang="ru-RU" sz="1300" b="1" dirty="0"/>
              <a:t>Основные принципы, цели и задачи формирования системы поддержки и развития народных </a:t>
            </a:r>
            <a:r>
              <a:rPr lang="ru-RU" sz="1300" b="1" dirty="0"/>
              <a:t>промыслов.</a:t>
            </a:r>
            <a:endParaRPr lang="ru-RU" sz="1300" b="1" dirty="0"/>
          </a:p>
          <a:p>
            <a:pPr marL="232195" indent="-232195"/>
            <a:r>
              <a:rPr lang="ru-RU" sz="1300" b="1" dirty="0"/>
              <a:t>Модель реализации проекта, выполненную в графическом формате.</a:t>
            </a:r>
          </a:p>
          <a:p>
            <a:pPr marL="232195" indent="-232195"/>
            <a:r>
              <a:rPr lang="ru-RU" sz="1300" b="1" dirty="0"/>
              <a:t>Методические рекомендации по использованию потенциала учреждений культуры и общественных организаций </a:t>
            </a:r>
            <a:r>
              <a:rPr lang="ru-RU" sz="1300" b="1" dirty="0"/>
              <a:t>в </a:t>
            </a:r>
            <a:r>
              <a:rPr lang="ru-RU" sz="1300" b="1" dirty="0"/>
              <a:t>рамках реализации проекта.</a:t>
            </a:r>
          </a:p>
          <a:p>
            <a:pPr marL="232195" indent="-232195"/>
            <a:r>
              <a:rPr lang="ru-RU" sz="1300" b="1" dirty="0"/>
              <a:t>Методические рекомендации по реализации проекта «Развитие народных промыслов», содержащие алгоритм действий членов команды участников проекта.</a:t>
            </a:r>
          </a:p>
          <a:p>
            <a:pPr marL="232195" indent="-232195"/>
            <a:r>
              <a:rPr lang="ru-RU" sz="1300" b="1" dirty="0"/>
              <a:t>Систему мероприятий, реализация которых позволит достичь заданных значений целевых показателей.</a:t>
            </a:r>
          </a:p>
          <a:p>
            <a:pPr marL="278634" indent="-278634">
              <a:buFont typeface="+mj-lt"/>
              <a:buAutoNum type="arabicPeriod" startAt="3"/>
            </a:pPr>
            <a:r>
              <a:rPr lang="ru-RU" sz="1300" b="1" dirty="0"/>
              <a:t>Разработка информационных материалов о проекте «Развитие народных промыслов» для размещения в региональных и местных средствах массовой информации.</a:t>
            </a:r>
          </a:p>
          <a:p>
            <a:pPr marL="278634" indent="-278634">
              <a:buFont typeface="+mj-lt"/>
              <a:buAutoNum type="arabicPeriod" startAt="3"/>
            </a:pPr>
            <a:r>
              <a:rPr lang="ru-RU" sz="1300" b="1" dirty="0"/>
              <a:t>Разработка модели организационной структуры, выполняющей функции Дирекции Электронной торговой площадки по реализации ремесленной продукции.</a:t>
            </a:r>
          </a:p>
          <a:p>
            <a:pPr marL="278634" indent="-278634">
              <a:buFont typeface="+mj-lt"/>
              <a:buAutoNum type="arabicPeriod" startAt="3"/>
            </a:pPr>
            <a:r>
              <a:rPr lang="ru-RU" sz="1300" b="1" dirty="0"/>
              <a:t>Разработка презентации проекта в формате </a:t>
            </a:r>
            <a:r>
              <a:rPr lang="en-US" sz="1300" b="1" dirty="0"/>
              <a:t>Microsoft PowerPoint</a:t>
            </a:r>
            <a:r>
              <a:rPr lang="ru-RU" sz="1300" b="1" dirty="0"/>
              <a:t>.</a:t>
            </a:r>
            <a:endParaRPr lang="ru-RU" sz="13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243590" y="1859225"/>
            <a:ext cx="8111554" cy="396567"/>
          </a:xfrm>
          <a:prstGeom prst="rect">
            <a:avLst/>
          </a:prstGeom>
          <a:solidFill>
            <a:srgbClr val="E46C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Проект «Развитие народных промыслов», Республика Саха (Якутия)</a:t>
            </a:r>
            <a:endParaRPr lang="ru-RU" altLang="ru-RU" sz="1625" dirty="0"/>
          </a:p>
        </p:txBody>
      </p:sp>
    </p:spTree>
    <p:extLst>
      <p:ext uri="{BB962C8B-B14F-4D97-AF65-F5344CB8AC3E}">
        <p14:creationId xmlns:p14="http://schemas.microsoft.com/office/powerpoint/2010/main" val="6209633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337167"/>
            <a:ext cx="99060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ru-RU" altLang="ru-RU" sz="292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Программа ПК «Проектное </a:t>
            </a:r>
            <a:r>
              <a:rPr lang="ru-RU" altLang="ru-RU" sz="292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управление в деятельности органов власти и учреждений</a:t>
            </a:r>
            <a:r>
              <a:rPr lang="ru-RU" altLang="ru-RU" sz="292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br>
              <a:rPr lang="ru-RU" altLang="ru-RU" sz="292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27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(72 часа)</a:t>
            </a:r>
            <a:endParaRPr lang="pl-PL" altLang="ru-RU" sz="2925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260275859"/>
              </p:ext>
            </p:extLst>
          </p:nvPr>
        </p:nvGraphicFramePr>
        <p:xfrm>
          <a:off x="449427" y="2116658"/>
          <a:ext cx="8828723" cy="38121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Овал 4"/>
          <p:cNvSpPr/>
          <p:nvPr/>
        </p:nvSpPr>
        <p:spPr>
          <a:xfrm>
            <a:off x="813304" y="4841821"/>
            <a:ext cx="433064" cy="43306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Овал 5"/>
          <p:cNvSpPr/>
          <p:nvPr/>
        </p:nvSpPr>
        <p:spPr>
          <a:xfrm>
            <a:off x="496637" y="5362494"/>
            <a:ext cx="433064" cy="43306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5443379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020500"/>
            <a:ext cx="99060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Особенности обучения основам проектного управления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369446" y="1766631"/>
            <a:ext cx="7985698" cy="439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788" b="1" dirty="0">
                <a:solidFill>
                  <a:srgbClr val="292929"/>
                </a:solidFill>
              </a:rPr>
              <a:t>Три плоскости: рассказ о проектном управлении с позиции 1)методологии, 2) российского федерального законодательства и 3) лучших региональных и ведомственных практик.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788" b="1" dirty="0">
                <a:solidFill>
                  <a:srgbClr val="292929"/>
                </a:solidFill>
              </a:rPr>
              <a:t>Центральная тема рассматривается в более широком ключе: стратегическое, программно-целевое, проектное и текущее управление.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788" b="1" dirty="0">
                <a:solidFill>
                  <a:srgbClr val="292929"/>
                </a:solidFill>
              </a:rPr>
              <a:t>Особое внимание к ключевым понятиям, развенчивание стереотипов и бессмысленных конструкций, выстраивание понятийных систем, например: </a:t>
            </a:r>
            <a:r>
              <a:rPr lang="ru-RU" altLang="ru-RU" sz="1788" b="1" i="1" dirty="0">
                <a:solidFill>
                  <a:srgbClr val="292929"/>
                </a:solidFill>
              </a:rPr>
              <a:t>концепция-стратегия-программа-проект</a:t>
            </a:r>
            <a:r>
              <a:rPr lang="ru-RU" altLang="ru-RU" sz="1788" b="1" dirty="0">
                <a:solidFill>
                  <a:srgbClr val="292929"/>
                </a:solidFill>
              </a:rPr>
              <a:t>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788" b="1" dirty="0">
                <a:solidFill>
                  <a:srgbClr val="292929"/>
                </a:solidFill>
              </a:rPr>
              <a:t>Критический анализ российского и локального законодательства, выявление сильных и слабых сторон конкретных актов. 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788" b="1" dirty="0">
                <a:solidFill>
                  <a:srgbClr val="292929"/>
                </a:solidFill>
              </a:rPr>
              <a:t>Рецензирование и редактирование документов Заказчика.</a:t>
            </a:r>
            <a:endParaRPr lang="pl-PL" altLang="ru-RU" sz="1788" b="1" dirty="0">
              <a:solidFill>
                <a:srgbClr val="292929"/>
              </a:solidFill>
            </a:endParaRPr>
          </a:p>
        </p:txBody>
      </p:sp>
      <p:pic>
        <p:nvPicPr>
          <p:cNvPr id="10" name="Picture 2" descr="Картинки по запросу абстракция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DDDDDD"/>
              </a:clrFrom>
              <a:clrTo>
                <a:srgbClr val="DDDDD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105035" y="2697111"/>
            <a:ext cx="3447349" cy="215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671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947422"/>
            <a:ext cx="99060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Практические занятия – организационно-деятельные игры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345086" y="1816222"/>
            <a:ext cx="3869023" cy="4228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Активный метод обучения.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Прямой выход из теории в практику.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Мост между учебной ситуацией и решением практических задач.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Средство сплочения коллектива вокруг проблемного задания.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Способ быстро разработать и согласовать сложные документы.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Инструмент развития лидерства.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На выходе – </a:t>
            </a:r>
            <a:r>
              <a:rPr lang="ru-RU" altLang="ru-RU" sz="1625" b="1" dirty="0">
                <a:solidFill>
                  <a:srgbClr val="FF0000"/>
                </a:solidFill>
              </a:rPr>
              <a:t>готовые концепции конкретных проектов</a:t>
            </a:r>
            <a:r>
              <a:rPr lang="ru-RU" altLang="ru-RU" sz="1625" b="1" dirty="0">
                <a:solidFill>
                  <a:srgbClr val="292929"/>
                </a:solidFill>
              </a:rPr>
              <a:t>, актуальных для территории.</a:t>
            </a:r>
            <a:endParaRPr lang="pl-PL" altLang="ru-RU" sz="1463" b="1" dirty="0">
              <a:solidFill>
                <a:srgbClr val="292929"/>
              </a:solidFill>
            </a:endParaRPr>
          </a:p>
        </p:txBody>
      </p:sp>
      <p:pic>
        <p:nvPicPr>
          <p:cNvPr id="15" name="Рисунок 14" descr="D:\Фот\NOJ.7-11.10.13\IMG_022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601" y="1670067"/>
            <a:ext cx="2847492" cy="1883772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16" name="Рисунок 15" descr="C:\Users\user\Desktop\ИГРЫ\Прох ИЛ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323" y="1706605"/>
            <a:ext cx="2239685" cy="1554520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18" name="Рисунок 17" descr="C:\Users\user\Desktop\ИГРЫ\Нояб дев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625" y="2690240"/>
            <a:ext cx="1713428" cy="1141770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19" name="Рисунок 18" descr="C:\Users\user\Desktop\ИГРЫ\Бел ноя 13 все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24" b="8677"/>
          <a:stretch/>
        </p:blipFill>
        <p:spPr bwMode="auto">
          <a:xfrm>
            <a:off x="6534235" y="3178896"/>
            <a:ext cx="3038859" cy="1702515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17" name="Рисунок 16" descr="D:\Фот\Нарьян-Мар 0615\IMG_1013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0" b="14815"/>
          <a:stretch/>
        </p:blipFill>
        <p:spPr bwMode="auto">
          <a:xfrm>
            <a:off x="4780854" y="3832007"/>
            <a:ext cx="2508978" cy="1936542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20" name="Рисунок 19" descr="C:\Users\user\Desktop\ИГРЫ\самар теат момент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92"/>
          <a:stretch/>
        </p:blipFill>
        <p:spPr bwMode="auto">
          <a:xfrm>
            <a:off x="6908527" y="4618033"/>
            <a:ext cx="2286770" cy="1426518"/>
          </a:xfrm>
          <a:prstGeom prst="round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07984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996142"/>
            <a:ext cx="99060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Проектное управление в системе стратегического</a:t>
            </a:r>
            <a:b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развития территорий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3" descr="Светлый диагональный 2"/>
          <p:cNvSpPr>
            <a:spLocks noChangeArrowheads="1"/>
          </p:cNvSpPr>
          <p:nvPr/>
        </p:nvSpPr>
        <p:spPr bwMode="auto">
          <a:xfrm>
            <a:off x="263890" y="1745351"/>
            <a:ext cx="4936761" cy="433388"/>
          </a:xfrm>
          <a:prstGeom prst="rect">
            <a:avLst/>
          </a:prstGeom>
          <a:pattFill prst="ltUpDiag">
            <a:fgClr>
              <a:srgbClr val="FFCC99"/>
            </a:fgClr>
            <a:bgClr>
              <a:schemeClr val="bg1"/>
            </a:bgClr>
          </a:pattFill>
          <a:ln w="25400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2275" dirty="0">
                <a:solidFill>
                  <a:srgbClr val="660066"/>
                </a:solidFill>
              </a:rPr>
              <a:t>Стратегическое планирование</a:t>
            </a:r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2622146" y="3132856"/>
            <a:ext cx="0" cy="162576"/>
          </a:xfrm>
          <a:prstGeom prst="line">
            <a:avLst/>
          </a:prstGeom>
          <a:noFill/>
          <a:ln w="82550">
            <a:solidFill>
              <a:srgbClr val="00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463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72921" y="2276769"/>
            <a:ext cx="4927731" cy="84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25" b="1" dirty="0">
                <a:solidFill>
                  <a:srgbClr val="292929"/>
                </a:solidFill>
              </a:rPr>
              <a:t>Стратегия как документ и как </a:t>
            </a:r>
            <a:r>
              <a:rPr lang="ru-RU" altLang="ru-RU" sz="1625" b="1" dirty="0">
                <a:solidFill>
                  <a:srgbClr val="292929"/>
                </a:solidFill>
              </a:rPr>
              <a:t>процесс профессионального и социального диалога. </a:t>
            </a:r>
            <a:r>
              <a:rPr lang="ru-RU" altLang="ru-RU" sz="1625" b="1" dirty="0">
                <a:solidFill>
                  <a:srgbClr val="292929"/>
                </a:solidFill>
              </a:rPr>
              <a:t>Разработка и актуализация Стратегии</a:t>
            </a:r>
            <a:endParaRPr lang="pl-PL" altLang="ru-RU" sz="1625" b="1" dirty="0">
              <a:solidFill>
                <a:srgbClr val="292929"/>
              </a:solidFill>
            </a:endParaRPr>
          </a:p>
        </p:txBody>
      </p:sp>
      <p:sp>
        <p:nvSpPr>
          <p:cNvPr id="9" name="Rectangle 3" descr="Светлый диагональный 2"/>
          <p:cNvSpPr>
            <a:spLocks noChangeArrowheads="1"/>
          </p:cNvSpPr>
          <p:nvPr/>
        </p:nvSpPr>
        <p:spPr bwMode="auto">
          <a:xfrm>
            <a:off x="263890" y="3366241"/>
            <a:ext cx="4936761" cy="433388"/>
          </a:xfrm>
          <a:prstGeom prst="rect">
            <a:avLst/>
          </a:prstGeom>
          <a:pattFill prst="ltUpDiag">
            <a:fgClr>
              <a:srgbClr val="FFCC99"/>
            </a:fgClr>
            <a:bgClr>
              <a:schemeClr val="bg1"/>
            </a:bgClr>
          </a:pattFill>
          <a:ln w="25400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2275">
                <a:solidFill>
                  <a:srgbClr val="660066"/>
                </a:solidFill>
              </a:rPr>
              <a:t>Стратегическое управление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72919" y="3873299"/>
            <a:ext cx="4927732" cy="84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25" b="1" dirty="0">
                <a:solidFill>
                  <a:srgbClr val="292929"/>
                </a:solidFill>
              </a:rPr>
              <a:t>Создание институтов реализации Стратегии. Проекция стратегических целей и задач на текущую деятельность органов власти</a:t>
            </a:r>
            <a:endParaRPr lang="pl-PL" altLang="ru-RU" sz="1625" b="1" dirty="0">
              <a:solidFill>
                <a:srgbClr val="292929"/>
              </a:solidFill>
            </a:endParaRPr>
          </a:p>
        </p:txBody>
      </p:sp>
      <p:sp>
        <p:nvSpPr>
          <p:cNvPr id="11" name="Rectangle 3" descr="Светлый диагональный 2"/>
          <p:cNvSpPr>
            <a:spLocks noChangeArrowheads="1"/>
          </p:cNvSpPr>
          <p:nvPr/>
        </p:nvSpPr>
        <p:spPr bwMode="auto">
          <a:xfrm>
            <a:off x="263890" y="5008063"/>
            <a:ext cx="4936761" cy="433388"/>
          </a:xfrm>
          <a:prstGeom prst="rect">
            <a:avLst/>
          </a:prstGeom>
          <a:pattFill prst="ltUpDiag">
            <a:fgClr>
              <a:srgbClr val="FFCC99"/>
            </a:fgClr>
            <a:bgClr>
              <a:schemeClr val="bg1"/>
            </a:bgClr>
          </a:pattFill>
          <a:ln w="25400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2275" dirty="0">
                <a:solidFill>
                  <a:srgbClr val="660066"/>
                </a:solidFill>
              </a:rPr>
              <a:t>Стратегическое </a:t>
            </a:r>
            <a:r>
              <a:rPr lang="ru-RU" altLang="ru-RU" sz="2275" dirty="0">
                <a:solidFill>
                  <a:srgbClr val="660066"/>
                </a:solidFill>
              </a:rPr>
              <a:t>развитие</a:t>
            </a:r>
            <a:endParaRPr lang="ru-RU" altLang="ru-RU" sz="2275" dirty="0">
              <a:solidFill>
                <a:srgbClr val="660066"/>
              </a:solidFill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272919" y="5539478"/>
            <a:ext cx="4927732" cy="592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25" b="1" dirty="0">
                <a:solidFill>
                  <a:srgbClr val="292929"/>
                </a:solidFill>
              </a:rPr>
              <a:t>Опора на профессиональные кадры. Опора на общественность. «</a:t>
            </a:r>
            <a:r>
              <a:rPr lang="ru-RU" altLang="ru-RU" sz="1625" b="1" dirty="0">
                <a:solidFill>
                  <a:srgbClr val="292929"/>
                </a:solidFill>
              </a:rPr>
              <a:t>Умный регион»</a:t>
            </a:r>
            <a:endParaRPr lang="pl-PL" altLang="ru-RU" sz="1625" b="1" dirty="0">
              <a:solidFill>
                <a:srgbClr val="292929"/>
              </a:solidFill>
            </a:endParaRPr>
          </a:p>
        </p:txBody>
      </p:sp>
      <p:sp>
        <p:nvSpPr>
          <p:cNvPr id="14" name="Line 4"/>
          <p:cNvSpPr>
            <a:spLocks noChangeShapeType="1"/>
          </p:cNvSpPr>
          <p:nvPr/>
        </p:nvSpPr>
        <p:spPr bwMode="auto">
          <a:xfrm>
            <a:off x="2648536" y="4742565"/>
            <a:ext cx="0" cy="162576"/>
          </a:xfrm>
          <a:prstGeom prst="line">
            <a:avLst/>
          </a:prstGeom>
          <a:noFill/>
          <a:ln w="82550">
            <a:solidFill>
              <a:srgbClr val="00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463"/>
          </a:p>
        </p:txBody>
      </p:sp>
      <p:sp>
        <p:nvSpPr>
          <p:cNvPr id="15" name="Rectangle 18"/>
          <p:cNvSpPr>
            <a:spLocks noChangeArrowheads="1"/>
          </p:cNvSpPr>
          <p:nvPr/>
        </p:nvSpPr>
        <p:spPr bwMode="auto">
          <a:xfrm>
            <a:off x="5974240" y="2517606"/>
            <a:ext cx="3615098" cy="39656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extLst/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Проектный офис</a:t>
            </a:r>
            <a:endParaRPr lang="ru-RU" altLang="ru-RU" sz="1625" dirty="0"/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>
            <a:off x="5974240" y="3097090"/>
            <a:ext cx="3615098" cy="396567"/>
          </a:xfrm>
          <a:prstGeom prst="rect">
            <a:avLst/>
          </a:prstGeom>
          <a:solidFill>
            <a:srgbClr val="E46C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Технопарк, </a:t>
            </a:r>
            <a:r>
              <a:rPr lang="ru-RU" altLang="ru-RU" sz="1625" b="1" dirty="0" err="1">
                <a:solidFill>
                  <a:srgbClr val="FFFFFF"/>
                </a:solidFill>
              </a:rPr>
              <a:t>промпарк</a:t>
            </a:r>
            <a:endParaRPr lang="ru-RU" altLang="ru-RU" sz="1625" dirty="0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5974240" y="3696728"/>
            <a:ext cx="3615098" cy="396567"/>
          </a:xfrm>
          <a:prstGeom prst="rect">
            <a:avLst/>
          </a:prstGeom>
          <a:solidFill>
            <a:srgbClr val="E46C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Кластерные структуры</a:t>
            </a:r>
            <a:endParaRPr lang="ru-RU" altLang="ru-RU" sz="1625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6000630" y="4246831"/>
            <a:ext cx="3615098" cy="396567"/>
          </a:xfrm>
          <a:prstGeom prst="rect">
            <a:avLst/>
          </a:prstGeom>
          <a:solidFill>
            <a:srgbClr val="E46C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Инвестиционный фонд</a:t>
            </a:r>
            <a:endParaRPr lang="ru-RU" altLang="ru-RU" sz="1625" dirty="0"/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6027020" y="4784757"/>
            <a:ext cx="3615098" cy="656696"/>
          </a:xfrm>
          <a:prstGeom prst="rect">
            <a:avLst/>
          </a:prstGeom>
          <a:solidFill>
            <a:srgbClr val="E46C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Центр инфраструктурного развития</a:t>
            </a:r>
            <a:endParaRPr lang="ru-RU" altLang="ru-RU" sz="1625" dirty="0"/>
          </a:p>
        </p:txBody>
      </p:sp>
      <p:cxnSp>
        <p:nvCxnSpPr>
          <p:cNvPr id="4" name="Прямая соединительная линия 3"/>
          <p:cNvCxnSpPr>
            <a:stCxn id="15" idx="1"/>
            <a:endCxn id="9" idx="3"/>
          </p:cNvCxnSpPr>
          <p:nvPr/>
        </p:nvCxnSpPr>
        <p:spPr>
          <a:xfrm flipH="1">
            <a:off x="5200651" y="2715888"/>
            <a:ext cx="773586" cy="86704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16" idx="1"/>
            <a:endCxn id="9" idx="3"/>
          </p:cNvCxnSpPr>
          <p:nvPr/>
        </p:nvCxnSpPr>
        <p:spPr>
          <a:xfrm flipH="1">
            <a:off x="5200657" y="3295374"/>
            <a:ext cx="773585" cy="28756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8" idx="1"/>
            <a:endCxn id="9" idx="3"/>
          </p:cNvCxnSpPr>
          <p:nvPr/>
        </p:nvCxnSpPr>
        <p:spPr>
          <a:xfrm flipH="1" flipV="1">
            <a:off x="5200651" y="3582934"/>
            <a:ext cx="773586" cy="31207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stCxn id="19" idx="1"/>
            <a:endCxn id="9" idx="3"/>
          </p:cNvCxnSpPr>
          <p:nvPr/>
        </p:nvCxnSpPr>
        <p:spPr>
          <a:xfrm flipH="1" flipV="1">
            <a:off x="5200651" y="3582936"/>
            <a:ext cx="799976" cy="86218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stCxn id="20" idx="1"/>
            <a:endCxn id="9" idx="3"/>
          </p:cNvCxnSpPr>
          <p:nvPr/>
        </p:nvCxnSpPr>
        <p:spPr>
          <a:xfrm flipH="1" flipV="1">
            <a:off x="5200651" y="3582940"/>
            <a:ext cx="826366" cy="1530169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27278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89092"/>
            <a:ext cx="99060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Ожидаемые результаты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272012" y="1437791"/>
            <a:ext cx="7815185" cy="474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Выполнение </a:t>
            </a:r>
            <a:r>
              <a:rPr lang="ru-RU" altLang="ru-RU" sz="1625" b="1" u="sng" dirty="0">
                <a:solidFill>
                  <a:srgbClr val="292929"/>
                </a:solidFill>
              </a:rPr>
              <a:t>постановления</a:t>
            </a:r>
            <a:r>
              <a:rPr lang="ru-RU" altLang="ru-RU" sz="1625" b="1" dirty="0">
                <a:solidFill>
                  <a:srgbClr val="292929"/>
                </a:solidFill>
              </a:rPr>
              <a:t> Правительства РФ «Об организации проектной деятельности в Правительстве Российской Федерации» от 15.10.2016 г. №1050.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Нацеливание </a:t>
            </a:r>
            <a:r>
              <a:rPr lang="ru-RU" altLang="ru-RU" sz="1625" b="1" u="sng" dirty="0">
                <a:solidFill>
                  <a:srgbClr val="292929"/>
                </a:solidFill>
              </a:rPr>
              <a:t>межведомственного</a:t>
            </a:r>
            <a:r>
              <a:rPr lang="ru-RU" altLang="ru-RU" sz="1625" b="1" dirty="0">
                <a:solidFill>
                  <a:srgbClr val="292929"/>
                </a:solidFill>
              </a:rPr>
              <a:t>  взаимодействия на результат.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Выстраивание четкой системы </a:t>
            </a:r>
            <a:r>
              <a:rPr lang="ru-RU" altLang="ru-RU" sz="1625" b="1" u="sng" dirty="0">
                <a:solidFill>
                  <a:srgbClr val="292929"/>
                </a:solidFill>
              </a:rPr>
              <a:t>взаимоотношений</a:t>
            </a:r>
            <a:r>
              <a:rPr lang="ru-RU" altLang="ru-RU" sz="1625" b="1" dirty="0">
                <a:solidFill>
                  <a:srgbClr val="292929"/>
                </a:solidFill>
              </a:rPr>
              <a:t>: правительство региона – ведомства – государственные учреждения – муниципальные образования – бизнес – общественные организации.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Повышение </a:t>
            </a:r>
            <a:r>
              <a:rPr lang="ru-RU" altLang="ru-RU" sz="1625" b="1" u="sng" dirty="0">
                <a:solidFill>
                  <a:srgbClr val="292929"/>
                </a:solidFill>
              </a:rPr>
              <a:t>качества управления</a:t>
            </a:r>
            <a:r>
              <a:rPr lang="ru-RU" altLang="ru-RU" sz="1625" b="1" dirty="0">
                <a:solidFill>
                  <a:srgbClr val="292929"/>
                </a:solidFill>
              </a:rPr>
              <a:t> за счет координации действий со стороны Проектного офиса, учета расходования временных и финансовых ресурсов.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Достижение целевых значений </a:t>
            </a:r>
            <a:r>
              <a:rPr lang="ru-RU" altLang="ru-RU" sz="1625" b="1" u="sng" dirty="0">
                <a:solidFill>
                  <a:srgbClr val="292929"/>
                </a:solidFill>
              </a:rPr>
              <a:t>показателей</a:t>
            </a:r>
            <a:r>
              <a:rPr lang="ru-RU" altLang="ru-RU" sz="1625" b="1" dirty="0">
                <a:solidFill>
                  <a:srgbClr val="292929"/>
                </a:solidFill>
              </a:rPr>
              <a:t> эффективности социально-экономического развития.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Рост </a:t>
            </a:r>
            <a:r>
              <a:rPr lang="ru-RU" altLang="ru-RU" sz="1625" b="1" u="sng" dirty="0">
                <a:solidFill>
                  <a:srgbClr val="292929"/>
                </a:solidFill>
              </a:rPr>
              <a:t>инвестиционной привлекательности</a:t>
            </a:r>
            <a:r>
              <a:rPr lang="ru-RU" altLang="ru-RU" sz="1625" b="1" dirty="0">
                <a:solidFill>
                  <a:srgbClr val="292929"/>
                </a:solidFill>
              </a:rPr>
              <a:t> региона.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Дополнительные </a:t>
            </a:r>
            <a:r>
              <a:rPr lang="ru-RU" altLang="ru-RU" sz="1625" b="1" u="sng" dirty="0">
                <a:solidFill>
                  <a:srgbClr val="292929"/>
                </a:solidFill>
              </a:rPr>
              <a:t>финансовые</a:t>
            </a:r>
            <a:r>
              <a:rPr lang="ru-RU" altLang="ru-RU" sz="1625" b="1" dirty="0">
                <a:solidFill>
                  <a:srgbClr val="292929"/>
                </a:solidFill>
              </a:rPr>
              <a:t> ресурсы.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625" b="1" dirty="0">
                <a:solidFill>
                  <a:srgbClr val="292929"/>
                </a:solidFill>
              </a:rPr>
              <a:t>Кадровое развитие, снижение </a:t>
            </a:r>
            <a:r>
              <a:rPr lang="ru-RU" altLang="ru-RU" sz="1625" b="1" u="sng" dirty="0">
                <a:solidFill>
                  <a:srgbClr val="292929"/>
                </a:solidFill>
              </a:rPr>
              <a:t>коррупционных</a:t>
            </a:r>
            <a:r>
              <a:rPr lang="ru-RU" altLang="ru-RU" sz="1625" b="1" dirty="0">
                <a:solidFill>
                  <a:srgbClr val="292929"/>
                </a:solidFill>
              </a:rPr>
              <a:t> рисков.</a:t>
            </a:r>
            <a:endParaRPr lang="pl-PL" altLang="ru-RU" sz="1625" b="1" dirty="0">
              <a:solidFill>
                <a:srgbClr val="292929"/>
              </a:solidFill>
            </a:endParaRPr>
          </a:p>
        </p:txBody>
      </p:sp>
      <p:pic>
        <p:nvPicPr>
          <p:cNvPr id="6146" name="Picture 2" descr="Картинки по запросу тренд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715" y="3432050"/>
            <a:ext cx="3176960" cy="2642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4155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"/>
          <p:cNvSpPr>
            <a:spLocks noGrp="1"/>
          </p:cNvSpPr>
          <p:nvPr>
            <p:ph type="ctrTitle"/>
          </p:nvPr>
        </p:nvSpPr>
        <p:spPr>
          <a:xfrm>
            <a:off x="0" y="1151233"/>
            <a:ext cx="99060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Опыт работы в сфере разработки программного обеспечения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926657" y="2100959"/>
            <a:ext cx="7985698" cy="329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788" b="1" dirty="0">
                <a:solidFill>
                  <a:srgbClr val="292929"/>
                </a:solidFill>
              </a:rPr>
              <a:t>ООО ПРОФИТ - </a:t>
            </a:r>
            <a:r>
              <a:rPr lang="ru-RU" altLang="ru-RU" sz="1788" dirty="0">
                <a:solidFill>
                  <a:srgbClr val="292929"/>
                </a:solidFill>
              </a:rPr>
              <a:t>лидер Ивановской области по разработке и внедрению программных продуктов на базе 1С:Предприятие;</a:t>
            </a:r>
            <a:endParaRPr lang="ru-RU" altLang="ru-RU" sz="1788" b="1" dirty="0">
              <a:solidFill>
                <a:srgbClr val="292929"/>
              </a:solidFill>
            </a:endParaRP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788" b="1" dirty="0">
                <a:solidFill>
                  <a:srgbClr val="292929"/>
                </a:solidFill>
              </a:rPr>
              <a:t>1С:Документооборот - </a:t>
            </a:r>
            <a:r>
              <a:rPr lang="ru-RU" altLang="ru-RU" sz="1788" dirty="0">
                <a:solidFill>
                  <a:srgbClr val="292929"/>
                </a:solidFill>
              </a:rPr>
              <a:t>готовый программный продукт, требующий минимальной адаптации под специфику региона;</a:t>
            </a:r>
            <a:endParaRPr lang="ru-RU" altLang="ru-RU" sz="1788" b="1" dirty="0">
              <a:solidFill>
                <a:srgbClr val="292929"/>
              </a:solidFill>
            </a:endParaRPr>
          </a:p>
          <a:p>
            <a:pPr marL="278634" indent="-278634" eaLnBrk="1" hangingPunct="1">
              <a:spcBef>
                <a:spcPct val="0"/>
              </a:spcBef>
              <a:spcAft>
                <a:spcPts val="975"/>
              </a:spcAft>
            </a:pPr>
            <a:r>
              <a:rPr lang="ru-RU" altLang="ru-RU" sz="1788" dirty="0">
                <a:solidFill>
                  <a:srgbClr val="292929"/>
                </a:solidFill>
              </a:rPr>
              <a:t>мы имеем компетенцию по внедрению 1С:Документооборота, подтвержденную 1С;</a:t>
            </a: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788" dirty="0">
                <a:solidFill>
                  <a:srgbClr val="292929"/>
                </a:solidFill>
              </a:rPr>
              <a:t>проводим обучение на конкретном продукте;</a:t>
            </a:r>
            <a:endParaRPr lang="ru-RU" altLang="ru-RU" sz="1788" b="1" dirty="0">
              <a:solidFill>
                <a:srgbClr val="292929"/>
              </a:solidFill>
            </a:endParaRPr>
          </a:p>
          <a:p>
            <a:pPr marL="278634" indent="-278634" eaLnBrk="1" hangingPunct="1">
              <a:spcBef>
                <a:spcPct val="0"/>
              </a:spcBef>
              <a:spcAft>
                <a:spcPts val="488"/>
              </a:spcAft>
            </a:pPr>
            <a:r>
              <a:rPr lang="ru-RU" altLang="ru-RU" sz="1788" dirty="0">
                <a:solidFill>
                  <a:srgbClr val="292929"/>
                </a:solidFill>
              </a:rPr>
              <a:t>мы имеем опыт внедрения и сопровождения программных систем с нагрузкой более 1000 пользователей в Владимирской, Ивановской областях, Карачаево-Черкесии и других регионах.</a:t>
            </a:r>
            <a:endParaRPr lang="pl-PL" altLang="ru-RU" sz="1788" dirty="0">
              <a:solidFill>
                <a:srgbClr val="2929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9108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523111" y="1654352"/>
            <a:ext cx="8477548" cy="35228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950" dirty="0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</a:rPr>
              <a:t>Проектное управление в деятельности органов власти и учреждений</a:t>
            </a:r>
            <a:endParaRPr lang="ru-RU" altLang="ru-RU" sz="1950" i="1" dirty="0">
              <a:solidFill>
                <a:schemeClr val="bg2">
                  <a:lumMod val="2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241035" y="2243943"/>
            <a:ext cx="7162427" cy="2186823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488"/>
              </a:spcAft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Кызыл, Республика Тыва, 1-5 марта 2017 г. </a:t>
            </a:r>
            <a:r>
              <a:rPr lang="en-US" sz="1625" dirty="0">
                <a:hlinkClick r:id="rId3"/>
              </a:rPr>
              <a:t>http://kizil.bezformata.ru/listnews/kulturi-tuvi-povishayut-kvalifikatciyu/55373483</a:t>
            </a:r>
            <a:r>
              <a:rPr lang="en-US" sz="1625" dirty="0">
                <a:hlinkClick r:id="rId3"/>
              </a:rPr>
              <a:t>/</a:t>
            </a:r>
            <a:endParaRPr lang="ru-RU" sz="1625" dirty="0"/>
          </a:p>
          <a:p>
            <a:pPr algn="l">
              <a:spcAft>
                <a:spcPts val="488"/>
              </a:spcAft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Кострома, 24-25 марта 2017 г. </a:t>
            </a:r>
            <a:r>
              <a:rPr lang="en-US" sz="1625" dirty="0">
                <a:hlinkClick r:id="rId4"/>
              </a:rPr>
              <a:t>http://smi44.ru/news/governance/v-kostromskoy-oblasti-munitsipalnye-sluzhashchie-proshli-kursy-povysheniya-kvalifikatsii-proektnoe-u</a:t>
            </a:r>
            <a:r>
              <a:rPr lang="en-US" sz="1625" dirty="0">
                <a:hlinkClick r:id="rId4"/>
              </a:rPr>
              <a:t>/</a:t>
            </a:r>
            <a:endParaRPr lang="ru-RU" sz="1625" dirty="0"/>
          </a:p>
          <a:p>
            <a:pPr algn="l">
              <a:spcAft>
                <a:spcPts val="488"/>
              </a:spcAft>
            </a:pPr>
            <a:r>
              <a:rPr lang="ru-RU" sz="1625" b="1" dirty="0" err="1">
                <a:latin typeface="Arial" panose="020B0604020202020204" pitchFamily="34" charset="0"/>
                <a:cs typeface="Arial" panose="020B0604020202020204" pitchFamily="34" charset="0"/>
              </a:rPr>
              <a:t>Тарко</a:t>
            </a: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-Сале, ноябрь 2016 г. </a:t>
            </a:r>
            <a:r>
              <a:rPr lang="en-US" sz="1625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http://www.yamolod.ru/news/2/V-TarkoSale-zavershilis-kursy-povysheniya-kvalifikatsii-po-programme-Proektirovanie-molodezhnoy-poli</a:t>
            </a:r>
            <a:r>
              <a:rPr lang="en-US" sz="1625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/</a:t>
            </a:r>
            <a:endParaRPr lang="ru-RU" sz="162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488"/>
              </a:spcAft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Якутск, 2014 г. </a:t>
            </a:r>
            <a:r>
              <a:rPr lang="en-US" sz="1625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</a:t>
            </a:r>
            <a:r>
              <a:rPr lang="en-US" sz="162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://</a:t>
            </a:r>
            <a:r>
              <a:rPr lang="en-US" sz="162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iltumen.ru/node/11772</a:t>
            </a:r>
            <a:endParaRPr lang="ru-RU" sz="1625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spcAft>
                <a:spcPts val="488"/>
              </a:spcAft>
            </a:pPr>
            <a:r>
              <a:rPr lang="ru-RU" sz="1625" b="1" dirty="0">
                <a:latin typeface="Arial" panose="020B0604020202020204" pitchFamily="34" charset="0"/>
                <a:cs typeface="Arial" panose="020B0604020202020204" pitchFamily="34" charset="0"/>
              </a:rPr>
              <a:t>Южно-Сахалинск, 2014 г. </a:t>
            </a:r>
            <a:r>
              <a:rPr lang="en-US" sz="162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</a:t>
            </a:r>
            <a:r>
              <a:rPr lang="en-US" sz="162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www.skr.su/news/237728</a:t>
            </a:r>
            <a:r>
              <a:rPr lang="ru-RU" sz="1625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l">
              <a:spcAft>
                <a:spcPts val="488"/>
              </a:spcAft>
            </a:pPr>
            <a:endParaRPr lang="ru-RU" sz="2275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ru-RU" sz="2275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ru-RU" sz="195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6637227" y="1669062"/>
            <a:ext cx="2728815" cy="33757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2275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Заголовок 1"/>
          <p:cNvSpPr>
            <a:spLocks noGrp="1"/>
          </p:cNvSpPr>
          <p:nvPr>
            <p:ph type="ctrTitle"/>
          </p:nvPr>
        </p:nvSpPr>
        <p:spPr>
          <a:xfrm>
            <a:off x="0" y="977878"/>
            <a:ext cx="99060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Опыт работы по проведению курсов повышения квалификации 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Картинки по запросу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30" r="53502"/>
          <a:stretch/>
        </p:blipFill>
        <p:spPr bwMode="auto">
          <a:xfrm>
            <a:off x="2095120" y="4839928"/>
            <a:ext cx="1410519" cy="123835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42"/>
          <a:stretch/>
        </p:blipFill>
        <p:spPr bwMode="auto">
          <a:xfrm>
            <a:off x="3714852" y="4839928"/>
            <a:ext cx="1436978" cy="122570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2" r="8104"/>
          <a:stretch/>
        </p:blipFill>
        <p:spPr>
          <a:xfrm>
            <a:off x="523109" y="2187021"/>
            <a:ext cx="1403623" cy="1225700"/>
          </a:xfrm>
          <a:prstGeom prst="roundRect">
            <a:avLst/>
          </a:prstGeom>
        </p:spPr>
      </p:pic>
      <p:pic>
        <p:nvPicPr>
          <p:cNvPr id="1036" name="Picture 12" descr="Картинки по запросу тарко-сале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3" r="5821" b="4013"/>
          <a:stretch/>
        </p:blipFill>
        <p:spPr bwMode="auto">
          <a:xfrm>
            <a:off x="523113" y="4830336"/>
            <a:ext cx="1410519" cy="122570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Картинки по запросу кострома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4" t="9254" r="17669"/>
          <a:stretch/>
        </p:blipFill>
        <p:spPr bwMode="auto">
          <a:xfrm>
            <a:off x="523109" y="3504339"/>
            <a:ext cx="1403623" cy="121173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97790" y="5143110"/>
            <a:ext cx="3682999" cy="542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63" b="1" dirty="0">
                <a:latin typeface="Arial" panose="020B0604020202020204" pitchFamily="34" charset="0"/>
                <a:cs typeface="Arial" panose="020B0604020202020204" pitchFamily="34" charset="0"/>
              </a:rPr>
              <a:t>Всего – порядка 80 обучающих мероприятий</a:t>
            </a:r>
            <a:endParaRPr lang="ru-RU" sz="1463" dirty="0"/>
          </a:p>
        </p:txBody>
      </p:sp>
    </p:spTree>
    <p:extLst>
      <p:ext uri="{BB962C8B-B14F-4D97-AF65-F5344CB8AC3E}">
        <p14:creationId xmlns:p14="http://schemas.microsoft.com/office/powerpoint/2010/main" val="21371113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971782"/>
            <a:ext cx="9906000" cy="560258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Опыт работы по разработке документов стратегического планирования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911879" y="2971199"/>
            <a:ext cx="2716338" cy="9216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625" dirty="0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</a:rPr>
              <a:t>Стратегия развития </a:t>
            </a:r>
            <a:r>
              <a:rPr lang="ru-RU" sz="1625" dirty="0" err="1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</a:rPr>
              <a:t>Грайворонского</a:t>
            </a:r>
            <a:r>
              <a:rPr lang="ru-RU" sz="1625" dirty="0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</a:rPr>
              <a:t> района (Белгородская область)</a:t>
            </a:r>
            <a:endParaRPr lang="ru-RU" altLang="ru-RU" sz="1625" i="1" dirty="0">
              <a:solidFill>
                <a:schemeClr val="bg2">
                  <a:lumMod val="2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490396" y="1747100"/>
            <a:ext cx="1926392" cy="177020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625" dirty="0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</a:rPr>
              <a:t>Стратегия социально-экономического развития города Ханты-Мансийска до 2030 года</a:t>
            </a:r>
            <a:endParaRPr lang="ru-RU" altLang="ru-RU" sz="1625" i="1" dirty="0">
              <a:solidFill>
                <a:schemeClr val="bg2">
                  <a:lumMod val="2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911879" y="4384077"/>
            <a:ext cx="2716338" cy="70438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625" dirty="0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</a:rPr>
              <a:t>Стратегия СЭР города </a:t>
            </a:r>
            <a:r>
              <a:rPr lang="ru-RU" sz="1625" dirty="0" err="1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</a:rPr>
              <a:t>Лабытнанги</a:t>
            </a:r>
            <a:r>
              <a:rPr lang="ru-RU" sz="1625" dirty="0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</a:rPr>
              <a:t> до 2030 года</a:t>
            </a:r>
            <a:endParaRPr lang="ru-RU" altLang="ru-RU" sz="1625" i="1" dirty="0">
              <a:solidFill>
                <a:schemeClr val="bg2">
                  <a:lumMod val="25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3074" name="Picture 2" descr="Картинки по запросу грайворо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78" y="3034125"/>
            <a:ext cx="1401255" cy="96635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78" y="4231400"/>
            <a:ext cx="1401255" cy="1009743"/>
          </a:xfrm>
          <a:prstGeom prst="ellipse">
            <a:avLst/>
          </a:prstGeom>
        </p:spPr>
      </p:pic>
      <p:pic>
        <p:nvPicPr>
          <p:cNvPr id="3078" name="Picture 6" descr="Картинки по запросу ханты-мансийск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8" t="11361" r="30070" b="27108"/>
          <a:stretch/>
        </p:blipFill>
        <p:spPr bwMode="auto">
          <a:xfrm>
            <a:off x="5309961" y="1749132"/>
            <a:ext cx="1969981" cy="136840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7490396" y="3679695"/>
            <a:ext cx="1926392" cy="14087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625" dirty="0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</a:rPr>
              <a:t>Инвестиционная стратегия Астраханской области до 2025 года</a:t>
            </a:r>
            <a:endParaRPr lang="ru-RU" altLang="ru-RU" sz="1625" i="1" dirty="0">
              <a:solidFill>
                <a:schemeClr val="bg2">
                  <a:lumMod val="25000"/>
                </a:schemeClr>
              </a:solidFill>
              <a:latin typeface="Cambria" panose="02040503050406030204" pitchFamily="18" charset="0"/>
            </a:endParaRPr>
          </a:p>
        </p:txBody>
      </p:sp>
      <p:pic>
        <p:nvPicPr>
          <p:cNvPr id="3080" name="Picture 8" descr="Картинки по запросу астрахань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91" t="6311" r="8856" b="6391"/>
          <a:stretch/>
        </p:blipFill>
        <p:spPr bwMode="auto">
          <a:xfrm>
            <a:off x="5333077" y="3695063"/>
            <a:ext cx="1946866" cy="128378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98933" y="5533605"/>
            <a:ext cx="9707068" cy="567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25" b="1" dirty="0">
                <a:solidFill>
                  <a:srgbClr val="292929"/>
                </a:solidFill>
              </a:rPr>
              <a:t>Ссылка на Стратегию города Ханты-Мансийска: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1463" dirty="0">
                <a:hlinkClick r:id="rId7"/>
              </a:rPr>
              <a:t>http://admhmansy.ru/rule/admhmansy/adm/department-of-economic-development-and-investments/activiti/</a:t>
            </a:r>
            <a:r>
              <a:rPr lang="en-US" sz="1463" dirty="0"/>
              <a:t> </a:t>
            </a:r>
            <a:endParaRPr lang="pl-PL" altLang="ru-RU" sz="1463" b="1" dirty="0">
              <a:solidFill>
                <a:srgbClr val="292929"/>
              </a:solidFill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893605" y="1899964"/>
            <a:ext cx="2752878" cy="6842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Autofit/>
          </a:bodyPr>
          <a:lstStyle>
            <a:defPPr>
              <a:defRPr lang="ru-RU"/>
            </a:defPPr>
            <a:lvl1pPr algn="ctr">
              <a:lnSpc>
                <a:spcPct val="100000"/>
              </a:lnSpc>
              <a:spcBef>
                <a:spcPct val="0"/>
              </a:spcBef>
              <a:buNone/>
              <a:defRPr sz="2000">
                <a:solidFill>
                  <a:schemeClr val="bg2">
                    <a:lumMod val="25000"/>
                  </a:schemeClr>
                </a:solidFill>
                <a:latin typeface="Cambria" panose="02040503050406030204" pitchFamily="18" charset="0"/>
                <a:ea typeface="+mj-ea"/>
                <a:cs typeface="+mj-cs"/>
              </a:defRPr>
            </a:lvl1pPr>
          </a:lstStyle>
          <a:p>
            <a:r>
              <a:rPr lang="ru-RU" sz="1625" dirty="0"/>
              <a:t>Стратегия развития города </a:t>
            </a:r>
            <a:r>
              <a:rPr lang="ru-RU" sz="1625" dirty="0"/>
              <a:t>Белгорода до </a:t>
            </a:r>
            <a:r>
              <a:rPr lang="ru-RU" sz="1625" dirty="0"/>
              <a:t>2025 года</a:t>
            </a:r>
            <a:endParaRPr lang="ru-RU" altLang="ru-RU" sz="1625" dirty="0"/>
          </a:p>
        </p:txBody>
      </p:sp>
      <p:pic>
        <p:nvPicPr>
          <p:cNvPr id="14" name="Picture 2" descr="Картинки по запросу белгород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78" y="1749136"/>
            <a:ext cx="1401254" cy="98586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3724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36547" y="825630"/>
            <a:ext cx="2192004" cy="621155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t">
            <a:normAutofit fontScale="90000"/>
          </a:bodyPr>
          <a:lstStyle/>
          <a:p>
            <a:r>
              <a:rPr lang="ru-RU" altLang="ru-RU" sz="357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Отзывы о </a:t>
            </a:r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стратегиях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D:\Алц\ОтзЛбт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48" y="813451"/>
            <a:ext cx="3831417" cy="5269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FLS\Обязательные\Офичина\Отзыв о Грв страт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554" y="813450"/>
            <a:ext cx="3719117" cy="538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2455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36547" y="825630"/>
            <a:ext cx="2192004" cy="621155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t">
            <a:normAutofit fontScale="90000"/>
          </a:bodyPr>
          <a:lstStyle/>
          <a:p>
            <a:r>
              <a:rPr lang="ru-RU" altLang="ru-RU" sz="357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Отзывы о </a:t>
            </a:r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курсах ПК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16" y="813454"/>
            <a:ext cx="3674088" cy="50529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12" y="819539"/>
            <a:ext cx="3679461" cy="506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6440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489" y="2316839"/>
            <a:ext cx="4506419" cy="1656413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t">
            <a:normAutofit/>
          </a:bodyPr>
          <a:lstStyle/>
          <a:p>
            <a:r>
              <a:rPr lang="ru-RU" altLang="ru-RU" sz="3575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Отзыв о курсе «Управление проектами»</a:t>
            </a:r>
            <a:endParaRPr lang="pl-PL" alt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031" y="642938"/>
            <a:ext cx="4051588" cy="5572125"/>
          </a:xfrm>
          <a:prstGeom prst="rect">
            <a:avLst/>
          </a:prstGeom>
        </p:spPr>
      </p:pic>
      <p:pic>
        <p:nvPicPr>
          <p:cNvPr id="4098" name="Picture 2" descr="Картинки по запросу ранхиг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974" y="838676"/>
            <a:ext cx="3304580" cy="147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ранхигс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95" y="4150637"/>
            <a:ext cx="4679001" cy="1902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7699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4787" y="849989"/>
            <a:ext cx="9122451" cy="742950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74295" tIns="37148" rIns="74295" bIns="37148" rtlCol="0" anchor="t">
            <a:normAutofit/>
          </a:bodyPr>
          <a:lstStyle/>
          <a:p>
            <a:r>
              <a:rPr lang="ru-RU" altLang="ru-RU" sz="325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Научные публикации</a:t>
            </a:r>
            <a:endParaRPr lang="ru-RU" sz="325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426282" y="1542554"/>
            <a:ext cx="3615098" cy="396567"/>
          </a:xfrm>
          <a:prstGeom prst="rect">
            <a:avLst/>
          </a:prstGeom>
          <a:solidFill>
            <a:srgbClr val="E46C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3125" tIns="36563" rIns="73125" bIns="36563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spcBef>
                <a:spcPts val="975"/>
              </a:spcBef>
            </a:pPr>
            <a:r>
              <a:rPr lang="ru-RU" altLang="ru-RU" sz="1625" b="1" dirty="0">
                <a:solidFill>
                  <a:srgbClr val="FFFFFF"/>
                </a:solidFill>
              </a:rPr>
              <a:t>Всего – порядка 100 работ</a:t>
            </a:r>
            <a:endParaRPr lang="ru-RU" altLang="ru-RU" sz="1625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233834" y="2226567"/>
            <a:ext cx="5987339" cy="84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spcAft>
                <a:spcPts val="488"/>
              </a:spcAft>
              <a:buNone/>
              <a:tabLst>
                <a:tab pos="7739" algn="l"/>
              </a:tabLst>
            </a:pPr>
            <a:r>
              <a:rPr lang="ru-RU" sz="1625" b="1" dirty="0"/>
              <a:t>Харченко К.В. </a:t>
            </a:r>
            <a:r>
              <a:rPr lang="ru-RU" sz="1625" dirty="0"/>
              <a:t>Муниципальное стратегическое планирование: от теории к технологии: Учеб. пособие. - Белгород: Обл. типография, 2009. – 304 с</a:t>
            </a:r>
            <a:r>
              <a:rPr lang="ru-RU" sz="1625" dirty="0"/>
              <a:t>.</a:t>
            </a:r>
            <a:endParaRPr lang="ru-RU" altLang="ru-RU" sz="1625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2050" name="Picture 2" descr="Картинки по запросу харченко стратегическое планиро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84" y="2226568"/>
            <a:ext cx="1547813" cy="2228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харченко настольная книг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834" y="3340989"/>
            <a:ext cx="1547813" cy="221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041383" y="3367960"/>
            <a:ext cx="5275945" cy="84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spcAft>
                <a:spcPts val="488"/>
              </a:spcAft>
              <a:buNone/>
              <a:tabLst>
                <a:tab pos="7739" algn="l"/>
              </a:tabLst>
            </a:pPr>
            <a:r>
              <a:rPr lang="ru-RU" sz="1625" b="1" dirty="0"/>
              <a:t>Харченко К.В. </a:t>
            </a:r>
            <a:r>
              <a:rPr lang="ru-RU" sz="1625" dirty="0"/>
              <a:t>Настольная книга специалиста по молодежной </a:t>
            </a:r>
            <a:r>
              <a:rPr lang="ru-RU" sz="1625" dirty="0"/>
              <a:t>политике: </a:t>
            </a:r>
            <a:r>
              <a:rPr lang="ru-RU" sz="1625" dirty="0"/>
              <a:t>Учеб. пособие. </a:t>
            </a:r>
            <a:r>
              <a:rPr lang="ru-RU" sz="1625" dirty="0"/>
              <a:t>– М.: НГПК, 2013. </a:t>
            </a:r>
            <a:r>
              <a:rPr lang="ru-RU" sz="1625" dirty="0"/>
              <a:t>– </a:t>
            </a:r>
            <a:r>
              <a:rPr lang="ru-RU" sz="1625" dirty="0"/>
              <a:t>168 </a:t>
            </a:r>
            <a:r>
              <a:rPr lang="ru-RU" sz="1625" dirty="0"/>
              <a:t>с</a:t>
            </a:r>
            <a:r>
              <a:rPr lang="ru-RU" sz="1625" dirty="0"/>
              <a:t>.</a:t>
            </a:r>
            <a:endParaRPr lang="ru-RU" altLang="ru-RU" sz="1625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4384440" y="4455418"/>
            <a:ext cx="5275945" cy="1092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spcAft>
                <a:spcPts val="488"/>
              </a:spcAft>
              <a:buNone/>
              <a:tabLst>
                <a:tab pos="7739" algn="l"/>
              </a:tabLst>
            </a:pPr>
            <a:r>
              <a:rPr lang="ru-RU" sz="1625" b="1" dirty="0"/>
              <a:t>Харченко К.В. </a:t>
            </a:r>
            <a:r>
              <a:rPr lang="ru-RU" sz="1625" dirty="0"/>
              <a:t>Проектное управление в государственных и муниципальных органах и учреждениях: Учеб. пособие. – М.: </a:t>
            </a:r>
            <a:r>
              <a:rPr lang="ru-RU" sz="1625" dirty="0" err="1"/>
              <a:t>РАНХиГС</a:t>
            </a:r>
            <a:r>
              <a:rPr lang="ru-RU" sz="1625" dirty="0"/>
              <a:t>, 2017. – 170 с.</a:t>
            </a:r>
            <a:endParaRPr lang="ru-RU" altLang="ru-RU" sz="1625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4261" y="5711013"/>
            <a:ext cx="7374234" cy="317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63" b="1" dirty="0">
                <a:hlinkClick r:id="rId4"/>
              </a:rPr>
              <a:t>Публикации, доступные на </a:t>
            </a:r>
            <a:r>
              <a:rPr lang="en-US" sz="1463" b="1" dirty="0">
                <a:hlinkClick r:id="rId4"/>
              </a:rPr>
              <a:t>E-library</a:t>
            </a:r>
            <a:endParaRPr lang="ru-RU" sz="1463" b="1" dirty="0"/>
          </a:p>
        </p:txBody>
      </p:sp>
    </p:spTree>
    <p:extLst>
      <p:ext uri="{BB962C8B-B14F-4D97-AF65-F5344CB8AC3E}">
        <p14:creationId xmlns:p14="http://schemas.microsoft.com/office/powerpoint/2010/main" val="9877264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01103" y="1175390"/>
            <a:ext cx="7429500" cy="1473518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Спасибо за внимание!</a:t>
            </a:r>
            <a:r>
              <a:rPr lang="en-US" alt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altLang="ru-RU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altLang="ru-RU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63015" y="2203135"/>
            <a:ext cx="7429500" cy="3322380"/>
          </a:xfrm>
        </p:spPr>
        <p:txBody>
          <a:bodyPr>
            <a:normAutofit/>
          </a:bodyPr>
          <a:lstStyle/>
          <a:p>
            <a:endParaRPr lang="ru-RU" altLang="ru-RU" sz="2600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n-US" altLang="ru-RU" sz="2275" b="1" dirty="0">
                <a:solidFill>
                  <a:srgbClr val="292929"/>
                </a:solidFill>
              </a:rPr>
              <a:t>E-mail</a:t>
            </a:r>
            <a:r>
              <a:rPr lang="en-US" altLang="ru-RU" sz="2275" b="1" dirty="0">
                <a:solidFill>
                  <a:srgbClr val="292929"/>
                </a:solidFill>
              </a:rPr>
              <a:t>: </a:t>
            </a:r>
            <a:r>
              <a:rPr lang="en-US" altLang="ru-RU" sz="2275" b="1" dirty="0">
                <a:solidFill>
                  <a:srgbClr val="292929"/>
                </a:solidFill>
                <a:hlinkClick r:id="rId3"/>
              </a:rPr>
              <a:t>office@profite.ru</a:t>
            </a:r>
            <a:r>
              <a:rPr lang="ru-RU" altLang="ru-RU" sz="2275" dirty="0">
                <a:solidFill>
                  <a:srgbClr val="000066"/>
                </a:solidFill>
              </a:rPr>
              <a:t>,</a:t>
            </a:r>
            <a:r>
              <a:rPr lang="ru-RU" altLang="ru-RU" sz="2275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ru-RU" sz="2275" b="1" dirty="0">
                <a:solidFill>
                  <a:srgbClr val="000066"/>
                </a:solidFill>
                <a:hlinkClick r:id="rId4"/>
              </a:rPr>
              <a:t>www.profite.ru</a:t>
            </a:r>
            <a:endParaRPr lang="en-US" altLang="ru-RU" sz="2275" b="1" dirty="0">
              <a:solidFill>
                <a:srgbClr val="000066"/>
              </a:solidFill>
            </a:endParaRPr>
          </a:p>
          <a:p>
            <a:endParaRPr lang="ru-RU" altLang="ru-RU" sz="2275" b="1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ru-RU" altLang="ru-RU" sz="2275" b="1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60033" y="927735"/>
            <a:ext cx="0" cy="3219450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H="1">
            <a:off x="260036" y="927735"/>
            <a:ext cx="2736533" cy="0"/>
          </a:xfrm>
          <a:prstGeom prst="line">
            <a:avLst/>
          </a:prstGeom>
          <a:ln w="66675">
            <a:gradFill flip="none" rotWithShape="1">
              <a:gsLst>
                <a:gs pos="52000">
                  <a:schemeClr val="accent2">
                    <a:lumMod val="60000"/>
                    <a:lumOff val="40000"/>
                  </a:schemeClr>
                </a:gs>
                <a:gs pos="99000">
                  <a:schemeClr val="accent2">
                    <a:lumMod val="5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83858" y="1057755"/>
            <a:ext cx="0" cy="2687003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9695498" y="2995613"/>
            <a:ext cx="0" cy="2977991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7342823" y="5961221"/>
            <a:ext cx="2352675" cy="0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9571673" y="3614742"/>
            <a:ext cx="0" cy="2207955"/>
          </a:xfrm>
          <a:prstGeom prst="line">
            <a:avLst/>
          </a:prstGeom>
          <a:ln w="66675">
            <a:gradFill>
              <a:gsLst>
                <a:gs pos="37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одзаголовок 2"/>
          <p:cNvSpPr txBox="1">
            <a:spLocks/>
          </p:cNvSpPr>
          <p:nvPr/>
        </p:nvSpPr>
        <p:spPr>
          <a:xfrm>
            <a:off x="569595" y="3391855"/>
            <a:ext cx="8816340" cy="2430840"/>
          </a:xfrm>
          <a:prstGeom prst="rect">
            <a:avLst/>
          </a:prstGeom>
        </p:spPr>
        <p:txBody>
          <a:bodyPr vert="horz" lIns="74295" tIns="37148" rIns="74295" bIns="37148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63" b="1" i="1" dirty="0">
                <a:solidFill>
                  <a:srgbClr val="ED7D31">
                    <a:lumMod val="50000"/>
                  </a:srgbClr>
                </a:solidFill>
              </a:rPr>
              <a:t>Костров Алексей </a:t>
            </a:r>
            <a:r>
              <a:rPr lang="ru-RU" sz="1463" b="1" i="1" dirty="0">
                <a:solidFill>
                  <a:srgbClr val="ED7D31">
                    <a:lumMod val="50000"/>
                  </a:srgbClr>
                </a:solidFill>
              </a:rPr>
              <a:t>Александрович</a:t>
            </a:r>
            <a:r>
              <a:rPr lang="en-US" sz="1463" b="1" i="1" dirty="0">
                <a:solidFill>
                  <a:srgbClr val="ED7D31">
                    <a:lumMod val="50000"/>
                  </a:srgbClr>
                </a:solidFill>
              </a:rPr>
              <a:t> </a:t>
            </a:r>
            <a:r>
              <a:rPr lang="ru-RU" sz="1463" i="1" dirty="0">
                <a:solidFill>
                  <a:srgbClr val="ED7D31">
                    <a:lumMod val="50000"/>
                  </a:srgbClr>
                </a:solidFill>
              </a:rPr>
              <a:t>Директор </a:t>
            </a:r>
            <a:r>
              <a:rPr lang="ru-RU" sz="1463" i="1" dirty="0">
                <a:solidFill>
                  <a:srgbClr val="ED7D31">
                    <a:lumMod val="50000"/>
                  </a:srgbClr>
                </a:solidFill>
              </a:rPr>
              <a:t>ООО ПРОФИТ (</a:t>
            </a:r>
            <a:r>
              <a:rPr lang="ru-RU" sz="1463" i="1" dirty="0" err="1">
                <a:solidFill>
                  <a:srgbClr val="ED7D31">
                    <a:lumMod val="50000"/>
                  </a:srgbClr>
                </a:solidFill>
              </a:rPr>
              <a:t>г.Иваново</a:t>
            </a:r>
            <a:r>
              <a:rPr lang="ru-RU" sz="1463" i="1" dirty="0">
                <a:solidFill>
                  <a:srgbClr val="ED7D31">
                    <a:lumMod val="50000"/>
                  </a:srgbClr>
                </a:solidFill>
              </a:rPr>
              <a:t>)</a:t>
            </a:r>
            <a:r>
              <a:rPr lang="en-US" sz="1463" i="1" dirty="0">
                <a:solidFill>
                  <a:srgbClr val="ED7D31">
                    <a:lumMod val="50000"/>
                  </a:srgbClr>
                </a:solidFill>
              </a:rPr>
              <a:t>   </a:t>
            </a:r>
            <a:r>
              <a:rPr lang="en-US" altLang="ru-RU" sz="1463" i="1" dirty="0">
                <a:solidFill>
                  <a:srgbClr val="ED7D31">
                    <a:lumMod val="50000"/>
                  </a:srgbClr>
                </a:solidFill>
              </a:rPr>
              <a:t>+7(4932) 587758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US" altLang="ru-RU" sz="1463" b="1" i="1" dirty="0">
              <a:solidFill>
                <a:srgbClr val="000066"/>
              </a:solidFill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altLang="ru-RU" sz="1463" b="1" i="1" dirty="0">
                <a:solidFill>
                  <a:schemeClr val="accent2">
                    <a:lumMod val="50000"/>
                  </a:schemeClr>
                </a:solidFill>
              </a:rPr>
              <a:t>Харченко Константин Владимирович, </a:t>
            </a:r>
            <a:r>
              <a:rPr lang="ru-RU" altLang="ru-RU" sz="1463" b="1" i="1" dirty="0" err="1">
                <a:solidFill>
                  <a:schemeClr val="accent2">
                    <a:lumMod val="50000"/>
                  </a:schemeClr>
                </a:solidFill>
              </a:rPr>
              <a:t>к.соц.н</a:t>
            </a:r>
            <a:r>
              <a:rPr lang="ru-RU" altLang="ru-RU" sz="1463" i="1" dirty="0">
                <a:solidFill>
                  <a:schemeClr val="accent2">
                    <a:lumMod val="50000"/>
                  </a:schemeClr>
                </a:solidFill>
              </a:rPr>
              <a:t>., эксперт  по вопросам проектного управления в государственном секторе экономики</a:t>
            </a:r>
            <a:r>
              <a:rPr lang="ru-RU" altLang="ru-RU" sz="1463" i="1" dirty="0">
                <a:solidFill>
                  <a:srgbClr val="ED7D31">
                    <a:lumMod val="50000"/>
                  </a:srgbClr>
                </a:solidFill>
              </a:rPr>
              <a:t> </a:t>
            </a:r>
            <a:r>
              <a:rPr lang="ru-RU" altLang="ru-RU" sz="1463" i="1" dirty="0">
                <a:solidFill>
                  <a:srgbClr val="ED7D31">
                    <a:lumMod val="50000"/>
                  </a:srgbClr>
                </a:solidFill>
              </a:rPr>
              <a:t>ООО «СИНЕРГИЯ» (</a:t>
            </a:r>
            <a:r>
              <a:rPr lang="ru-RU" altLang="ru-RU" sz="1463" i="1" dirty="0" err="1">
                <a:solidFill>
                  <a:srgbClr val="ED7D31">
                    <a:lumMod val="50000"/>
                  </a:srgbClr>
                </a:solidFill>
              </a:rPr>
              <a:t>г.Калуга</a:t>
            </a:r>
            <a:r>
              <a:rPr lang="ru-RU" altLang="ru-RU" sz="1463" i="1" dirty="0">
                <a:solidFill>
                  <a:srgbClr val="ED7D31">
                    <a:lumMod val="50000"/>
                  </a:srgbClr>
                </a:solidFill>
              </a:rPr>
              <a:t>)</a:t>
            </a:r>
            <a:r>
              <a:rPr lang="en-US" altLang="ru-RU" sz="1463" i="1" dirty="0">
                <a:solidFill>
                  <a:srgbClr val="ED7D31">
                    <a:lumMod val="50000"/>
                  </a:srgbClr>
                </a:solidFill>
              </a:rPr>
              <a:t> </a:t>
            </a:r>
            <a:r>
              <a:rPr lang="ru-RU" altLang="ru-RU" sz="1463" i="1" dirty="0">
                <a:solidFill>
                  <a:schemeClr val="accent2">
                    <a:lumMod val="50000"/>
                  </a:schemeClr>
                </a:solidFill>
              </a:rPr>
              <a:t>, 8-905-671-71-04, </a:t>
            </a:r>
            <a:r>
              <a:rPr lang="en-US" altLang="ru-RU" sz="1463" i="1" dirty="0">
                <a:solidFill>
                  <a:schemeClr val="accent2">
                    <a:lumMod val="50000"/>
                  </a:schemeClr>
                </a:solidFill>
              </a:rPr>
              <a:t>e-mail</a:t>
            </a:r>
            <a:r>
              <a:rPr lang="ru-RU" altLang="ru-RU" sz="1463" i="1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en-US" altLang="ru-RU" sz="1463" i="1" dirty="0">
                <a:solidFill>
                  <a:schemeClr val="accent2">
                    <a:lumMod val="50000"/>
                  </a:schemeClr>
                </a:solidFill>
                <a:hlinkClick r:id="rId5"/>
              </a:rPr>
              <a:t>geszak@mail.ru</a:t>
            </a:r>
            <a:endParaRPr lang="en-US" altLang="ru-RU" sz="1463" i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US" sz="1463" b="1" i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63" b="1" i="1" dirty="0">
                <a:solidFill>
                  <a:schemeClr val="accent2">
                    <a:lumMod val="50000"/>
                  </a:schemeClr>
                </a:solidFill>
              </a:rPr>
              <a:t>Сафаров Сурен </a:t>
            </a:r>
            <a:r>
              <a:rPr lang="ru-RU" sz="1463" b="1" i="1" dirty="0" err="1">
                <a:solidFill>
                  <a:schemeClr val="accent2">
                    <a:lumMod val="50000"/>
                  </a:schemeClr>
                </a:solidFill>
              </a:rPr>
              <a:t>Мартуниевич</a:t>
            </a:r>
            <a:r>
              <a:rPr lang="ru-RU" sz="1463" b="1" i="1" dirty="0">
                <a:solidFill>
                  <a:schemeClr val="accent2">
                    <a:lumMod val="50000"/>
                  </a:schemeClr>
                </a:solidFill>
              </a:rPr>
              <a:t>, к.э.н. директор ООО «СИНЕРГИЯ» (г. Калуга), </a:t>
            </a:r>
            <a:r>
              <a:rPr lang="en-US" sz="1463" b="1" i="1" dirty="0">
                <a:solidFill>
                  <a:schemeClr val="accent2">
                    <a:lumMod val="50000"/>
                  </a:schemeClr>
                </a:solidFill>
              </a:rPr>
              <a:t>e-mail</a:t>
            </a:r>
            <a:r>
              <a:rPr lang="ru-RU" sz="1463" b="1" i="1" dirty="0">
                <a:solidFill>
                  <a:schemeClr val="accent2">
                    <a:lumMod val="50000"/>
                  </a:schemeClr>
                </a:solidFill>
              </a:rPr>
              <a:t>:</a:t>
            </a:r>
            <a:r>
              <a:rPr lang="en-US" sz="1463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1463" b="1" i="1" dirty="0">
                <a:solidFill>
                  <a:schemeClr val="accent2">
                    <a:lumMod val="50000"/>
                  </a:schemeClr>
                </a:solidFill>
                <a:hlinkClick r:id="rId6"/>
              </a:rPr>
              <a:t>info@ooo-sinergiya.ru</a:t>
            </a:r>
            <a:endParaRPr lang="en-US" sz="1463" b="1" i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1463" b="1" i="1" dirty="0">
                <a:solidFill>
                  <a:schemeClr val="accent2">
                    <a:lumMod val="50000"/>
                  </a:schemeClr>
                </a:solidFill>
                <a:hlinkClick r:id="rId7"/>
              </a:rPr>
              <a:t>www.ooo-sinergiya.ru</a:t>
            </a:r>
            <a:endParaRPr lang="en-US" sz="1463" b="1" i="1" dirty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ru-RU" sz="1463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8512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1345</TotalTime>
  <Words>1568</Words>
  <Application>Microsoft Office PowerPoint</Application>
  <PresentationFormat>Лист A4 (210x297 мм)</PresentationFormat>
  <Paragraphs>211</Paragraphs>
  <Slides>23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Microsoft YaHei</vt:lpstr>
      <vt:lpstr>Arial</vt:lpstr>
      <vt:lpstr>Arial Black</vt:lpstr>
      <vt:lpstr>Calibri</vt:lpstr>
      <vt:lpstr>Calibri Light</vt:lpstr>
      <vt:lpstr>Cambria</vt:lpstr>
      <vt:lpstr>Times New Roman</vt:lpstr>
      <vt:lpstr>Тема Office</vt:lpstr>
      <vt:lpstr>Предложение  по созданию и развитию Проектной системы в органах власти, органах местного самоуправления и бюджетных организациях</vt:lpstr>
      <vt:lpstr>Общая модель предлагаемой Проектной системы</vt:lpstr>
      <vt:lpstr>Презентация PowerPoint</vt:lpstr>
      <vt:lpstr>Презентация PowerPoint</vt:lpstr>
      <vt:lpstr>Алгоритм работы с Заказчиком</vt:lpstr>
      <vt:lpstr>Презентация PowerPoint</vt:lpstr>
      <vt:lpstr>Примерный перечень работ по созданию и развитию Проектной системы</vt:lpstr>
      <vt:lpstr>Учитываем ожидания всех субъектов</vt:lpstr>
      <vt:lpstr>Пример. Идея проекта «Духовно-нравственная безопасность»</vt:lpstr>
      <vt:lpstr>Пример. Работы по договору о содействии в реализации конкретного проекта</vt:lpstr>
      <vt:lpstr>Программа ПК «Проектное управление в деятельности органов власти и учреждений»  (72 часа)</vt:lpstr>
      <vt:lpstr>Особенности обучения основам проектного управления</vt:lpstr>
      <vt:lpstr>Практические занятия – организационно-деятельные игры</vt:lpstr>
      <vt:lpstr>Проектное управление в системе стратегического развития территорий</vt:lpstr>
      <vt:lpstr>Ожидаемые результаты</vt:lpstr>
      <vt:lpstr>Опыт работы в сфере разработки программного обеспечения</vt:lpstr>
      <vt:lpstr>Опыт работы по проведению курсов повышения квалификации </vt:lpstr>
      <vt:lpstr>Опыт работы по разработке документов стратегического планирования</vt:lpstr>
      <vt:lpstr>Отзывы о стратегиях</vt:lpstr>
      <vt:lpstr>Отзывы о курсах ПК</vt:lpstr>
      <vt:lpstr>Отзыв о курсе «Управление проектами»</vt:lpstr>
      <vt:lpstr>Научные публикации</vt:lpstr>
      <vt:lpstr>Спасибо за внимание!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многоквартирным домом</dc:title>
  <dc:creator>User</dc:creator>
  <cp:lastModifiedBy>User9</cp:lastModifiedBy>
  <cp:revision>244</cp:revision>
  <cp:lastPrinted>2017-04-17T14:21:31Z</cp:lastPrinted>
  <dcterms:created xsi:type="dcterms:W3CDTF">2015-02-16T23:06:16Z</dcterms:created>
  <dcterms:modified xsi:type="dcterms:W3CDTF">2017-06-05T11:42:54Z</dcterms:modified>
</cp:coreProperties>
</file>